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 id="2147483768" r:id="rId2"/>
    <p:sldMasterId id="2147483852" r:id="rId3"/>
  </p:sldMasterIdLst>
  <p:notesMasterIdLst>
    <p:notesMasterId r:id="rId37"/>
  </p:notesMasterIdLst>
  <p:sldIdLst>
    <p:sldId id="256" r:id="rId4"/>
    <p:sldId id="257" r:id="rId5"/>
    <p:sldId id="260" r:id="rId6"/>
    <p:sldId id="258" r:id="rId7"/>
    <p:sldId id="261" r:id="rId8"/>
    <p:sldId id="262" r:id="rId9"/>
    <p:sldId id="263" r:id="rId10"/>
    <p:sldId id="296" r:id="rId11"/>
    <p:sldId id="291" r:id="rId12"/>
    <p:sldId id="293" r:id="rId13"/>
    <p:sldId id="265" r:id="rId14"/>
    <p:sldId id="266" r:id="rId15"/>
    <p:sldId id="267" r:id="rId16"/>
    <p:sldId id="290" r:id="rId17"/>
    <p:sldId id="286" r:id="rId18"/>
    <p:sldId id="269" r:id="rId19"/>
    <p:sldId id="270" r:id="rId20"/>
    <p:sldId id="273" r:id="rId21"/>
    <p:sldId id="278" r:id="rId22"/>
    <p:sldId id="274" r:id="rId23"/>
    <p:sldId id="275" r:id="rId24"/>
    <p:sldId id="276" r:id="rId25"/>
    <p:sldId id="277" r:id="rId26"/>
    <p:sldId id="279" r:id="rId27"/>
    <p:sldId id="280" r:id="rId28"/>
    <p:sldId id="281" r:id="rId29"/>
    <p:sldId id="288" r:id="rId30"/>
    <p:sldId id="294" r:id="rId31"/>
    <p:sldId id="295" r:id="rId32"/>
    <p:sldId id="282" r:id="rId33"/>
    <p:sldId id="284" r:id="rId34"/>
    <p:sldId id="289" r:id="rId35"/>
    <p:sldId id="287" r:id="rId36"/>
  </p:sldIdLst>
  <p:sldSz cx="9144000" cy="6858000" type="screen4x3"/>
  <p:notesSz cx="6858000" cy="9144000"/>
  <p:custDataLst>
    <p:tags r:id="rId38"/>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9" autoAdjust="0"/>
    <p:restoredTop sz="94673" autoAdjust="0"/>
  </p:normalViewPr>
  <p:slideViewPr>
    <p:cSldViewPr>
      <p:cViewPr varScale="1">
        <p:scale>
          <a:sx n="103" d="100"/>
          <a:sy n="103" d="100"/>
        </p:scale>
        <p:origin x="-204" y="-96"/>
      </p:cViewPr>
      <p:guideLst>
        <p:guide orient="horz" pos="2160"/>
        <p:guide pos="2880"/>
      </p:guideLst>
    </p:cSldViewPr>
  </p:slideViewPr>
  <p:outlineViewPr>
    <p:cViewPr>
      <p:scale>
        <a:sx n="33" d="100"/>
        <a:sy n="33" d="100"/>
      </p:scale>
      <p:origin x="0" y="792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FAC421-584D-4D93-86A1-193732054643}"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ru-RU"/>
        </a:p>
      </dgm:t>
    </dgm:pt>
    <dgm:pt modelId="{5C25D2BB-0538-425A-9061-25155BBEAB2A}">
      <dgm:prSet custT="1"/>
      <dgm:spPr/>
      <dgm:t>
        <a:bodyPr/>
        <a:lstStyle/>
        <a:p>
          <a:pPr algn="just" rtl="0"/>
          <a:r>
            <a:rPr lang="ru-RU" sz="1600" dirty="0" smtClean="0"/>
            <a:t>	Дошкольный возраст - начальный этап формирования личности. Движущими силами развития психики дошкольника являются его потребности. Важнейшие из них: потребность в общении, с помощью которой усваивается социальный опыт; потребность во внешних впечатлениях, в результате чего происходит развитие познавательных способностей, а также потребность в движении, приводящая к овладению целой системой разнообразных навыков и умений. </a:t>
          </a:r>
          <a:endParaRPr lang="ru-RU" sz="1600" dirty="0"/>
        </a:p>
      </dgm:t>
    </dgm:pt>
    <dgm:pt modelId="{8C7FC318-20DF-4FA4-B820-948A33B4D2A2}" type="parTrans" cxnId="{72A5B152-3F02-4EF6-B4F2-4E855E658078}">
      <dgm:prSet/>
      <dgm:spPr/>
      <dgm:t>
        <a:bodyPr/>
        <a:lstStyle/>
        <a:p>
          <a:endParaRPr lang="ru-RU"/>
        </a:p>
      </dgm:t>
    </dgm:pt>
    <dgm:pt modelId="{C07E0F8C-3185-4AF8-BC48-CE60460D68C7}" type="sibTrans" cxnId="{72A5B152-3F02-4EF6-B4F2-4E855E658078}">
      <dgm:prSet/>
      <dgm:spPr/>
      <dgm:t>
        <a:bodyPr/>
        <a:lstStyle/>
        <a:p>
          <a:endParaRPr lang="ru-RU"/>
        </a:p>
      </dgm:t>
    </dgm:pt>
    <dgm:pt modelId="{1907A35B-3E4F-48CE-ADC5-893199DC49A4}">
      <dgm:prSet/>
      <dgm:spPr/>
      <dgm:t>
        <a:bodyPr/>
        <a:lstStyle/>
        <a:p>
          <a:pPr rtl="0"/>
          <a:endParaRPr lang="ru-RU" dirty="0"/>
        </a:p>
      </dgm:t>
    </dgm:pt>
    <dgm:pt modelId="{CB98C252-B025-4CE7-BE0B-21588FD39A4F}" type="parTrans" cxnId="{59CCF6A9-7CEE-402D-9E1B-72A4D773821A}">
      <dgm:prSet/>
      <dgm:spPr/>
      <dgm:t>
        <a:bodyPr/>
        <a:lstStyle/>
        <a:p>
          <a:endParaRPr lang="ru-RU"/>
        </a:p>
      </dgm:t>
    </dgm:pt>
    <dgm:pt modelId="{1DA5ED14-5FFA-45ED-8F5F-14714EB2031B}" type="sibTrans" cxnId="{59CCF6A9-7CEE-402D-9E1B-72A4D773821A}">
      <dgm:prSet/>
      <dgm:spPr/>
      <dgm:t>
        <a:bodyPr/>
        <a:lstStyle/>
        <a:p>
          <a:endParaRPr lang="ru-RU"/>
        </a:p>
      </dgm:t>
    </dgm:pt>
    <dgm:pt modelId="{1A5BB05E-7E4B-48C1-B552-ECA856AE5045}">
      <dgm:prSet/>
      <dgm:spPr/>
      <dgm:t>
        <a:bodyPr/>
        <a:lstStyle/>
        <a:p>
          <a:pPr rtl="0"/>
          <a:endParaRPr lang="ru-RU" dirty="0"/>
        </a:p>
      </dgm:t>
    </dgm:pt>
    <dgm:pt modelId="{BA975846-6BB1-4693-9FCC-3EB8E6B704B3}" type="parTrans" cxnId="{9A6D6C9D-6D25-4F73-AFA1-AC0D4E4CB5EC}">
      <dgm:prSet/>
      <dgm:spPr/>
      <dgm:t>
        <a:bodyPr/>
        <a:lstStyle/>
        <a:p>
          <a:endParaRPr lang="ru-RU"/>
        </a:p>
      </dgm:t>
    </dgm:pt>
    <dgm:pt modelId="{2C7174C0-FEAA-4A65-B4EC-54A6FE8283E7}" type="sibTrans" cxnId="{9A6D6C9D-6D25-4F73-AFA1-AC0D4E4CB5EC}">
      <dgm:prSet/>
      <dgm:spPr/>
      <dgm:t>
        <a:bodyPr/>
        <a:lstStyle/>
        <a:p>
          <a:endParaRPr lang="ru-RU"/>
        </a:p>
      </dgm:t>
    </dgm:pt>
    <dgm:pt modelId="{4D2047BF-136E-4965-9ED9-3A83132F0DBC}">
      <dgm:prSet custT="1"/>
      <dgm:spPr/>
      <dgm:t>
        <a:bodyPr/>
        <a:lstStyle/>
        <a:p>
          <a:pPr algn="just" rtl="0"/>
          <a:r>
            <a:rPr lang="ru-RU" sz="1400" dirty="0" smtClean="0"/>
            <a:t>	</a:t>
          </a:r>
          <a:r>
            <a:rPr lang="ru-RU" sz="1600" dirty="0" smtClean="0"/>
            <a:t>Большое влияние на умственное развитие оказывает обучение. К началу дошкольного возраста психическое развитие ребенка достигает такого уровня, при котором можно формировать двигательные, речевые, сенсорные и ряд интеллектуальных навыков, появляется возможность вводить элементы учебной деятельности. Под влиянием обучения и воспитания происходит интенсивное развитие всех познавательных психических процессов. Всякая психическая функция формируется и преобразуется в процессе взаимодействия ребенка и взрослого. Родители, педагоги являются главными участниками в развитии познавательных возможностей каждого ребенка.</a:t>
          </a:r>
          <a:endParaRPr lang="ru-RU" sz="1600" dirty="0"/>
        </a:p>
      </dgm:t>
    </dgm:pt>
    <dgm:pt modelId="{EF31356E-61AD-4131-A227-8B8E672A9E83}" type="parTrans" cxnId="{B5D206B3-DC29-43CD-ABB0-9D1489F26C1B}">
      <dgm:prSet/>
      <dgm:spPr/>
      <dgm:t>
        <a:bodyPr/>
        <a:lstStyle/>
        <a:p>
          <a:endParaRPr lang="ru-RU"/>
        </a:p>
      </dgm:t>
    </dgm:pt>
    <dgm:pt modelId="{655202EF-EF7D-4778-9A00-4076C8867449}" type="sibTrans" cxnId="{B5D206B3-DC29-43CD-ABB0-9D1489F26C1B}">
      <dgm:prSet/>
      <dgm:spPr/>
      <dgm:t>
        <a:bodyPr/>
        <a:lstStyle/>
        <a:p>
          <a:endParaRPr lang="ru-RU"/>
        </a:p>
      </dgm:t>
    </dgm:pt>
    <dgm:pt modelId="{1E48EAA5-E71E-4009-BB8C-65EAEE7D6B13}" type="pres">
      <dgm:prSet presAssocID="{A3FAC421-584D-4D93-86A1-193732054643}" presName="Name0" presStyleCnt="0">
        <dgm:presLayoutVars>
          <dgm:dir/>
          <dgm:animLvl val="lvl"/>
          <dgm:resizeHandles val="exact"/>
        </dgm:presLayoutVars>
      </dgm:prSet>
      <dgm:spPr/>
      <dgm:t>
        <a:bodyPr/>
        <a:lstStyle/>
        <a:p>
          <a:endParaRPr lang="ru-RU"/>
        </a:p>
      </dgm:t>
    </dgm:pt>
    <dgm:pt modelId="{942371BA-7A52-467D-B587-55C1FEA2D8F5}" type="pres">
      <dgm:prSet presAssocID="{4D2047BF-136E-4965-9ED9-3A83132F0DBC}" presName="boxAndChildren" presStyleCnt="0"/>
      <dgm:spPr/>
    </dgm:pt>
    <dgm:pt modelId="{11C47BE1-9B25-4F14-BD78-56F604058079}" type="pres">
      <dgm:prSet presAssocID="{4D2047BF-136E-4965-9ED9-3A83132F0DBC}" presName="parentTextBox" presStyleLbl="node1" presStyleIdx="0" presStyleCnt="3" custScaleY="373026"/>
      <dgm:spPr/>
      <dgm:t>
        <a:bodyPr/>
        <a:lstStyle/>
        <a:p>
          <a:endParaRPr lang="ru-RU"/>
        </a:p>
      </dgm:t>
    </dgm:pt>
    <dgm:pt modelId="{642857BD-21CE-4FBD-B69B-A156C9076620}" type="pres">
      <dgm:prSet presAssocID="{1DA5ED14-5FFA-45ED-8F5F-14714EB2031B}" presName="sp" presStyleCnt="0"/>
      <dgm:spPr/>
    </dgm:pt>
    <dgm:pt modelId="{BAF3EE98-27F4-4DB6-983C-ADF532F5931B}" type="pres">
      <dgm:prSet presAssocID="{1907A35B-3E4F-48CE-ADC5-893199DC49A4}" presName="arrowAndChildren" presStyleCnt="0"/>
      <dgm:spPr/>
    </dgm:pt>
    <dgm:pt modelId="{1FB8F1B3-DFF4-4713-A046-84406CFC3467}" type="pres">
      <dgm:prSet presAssocID="{1907A35B-3E4F-48CE-ADC5-893199DC49A4}" presName="parentTextArrow" presStyleLbl="node1" presStyleIdx="0" presStyleCnt="3"/>
      <dgm:spPr/>
      <dgm:t>
        <a:bodyPr/>
        <a:lstStyle/>
        <a:p>
          <a:endParaRPr lang="ru-RU"/>
        </a:p>
      </dgm:t>
    </dgm:pt>
    <dgm:pt modelId="{D618DC7A-9B7E-4B97-9347-2FEED79C7035}" type="pres">
      <dgm:prSet presAssocID="{1907A35B-3E4F-48CE-ADC5-893199DC49A4}" presName="arrow" presStyleLbl="node1" presStyleIdx="1" presStyleCnt="3" custFlipVert="1" custScaleY="17395"/>
      <dgm:spPr/>
      <dgm:t>
        <a:bodyPr/>
        <a:lstStyle/>
        <a:p>
          <a:endParaRPr lang="ru-RU"/>
        </a:p>
      </dgm:t>
    </dgm:pt>
    <dgm:pt modelId="{B610DC78-F652-404C-8AC4-D989C4D31F13}" type="pres">
      <dgm:prSet presAssocID="{1907A35B-3E4F-48CE-ADC5-893199DC49A4}" presName="descendantArrow" presStyleCnt="0"/>
      <dgm:spPr/>
    </dgm:pt>
    <dgm:pt modelId="{92AB0E7B-E605-4082-A641-ACF627F3A944}" type="pres">
      <dgm:prSet presAssocID="{1A5BB05E-7E4B-48C1-B552-ECA856AE5045}" presName="childTextArrow" presStyleLbl="fgAccFollowNode1" presStyleIdx="0" presStyleCnt="1">
        <dgm:presLayoutVars>
          <dgm:bulletEnabled val="1"/>
        </dgm:presLayoutVars>
      </dgm:prSet>
      <dgm:spPr/>
      <dgm:t>
        <a:bodyPr/>
        <a:lstStyle/>
        <a:p>
          <a:endParaRPr lang="ru-RU"/>
        </a:p>
      </dgm:t>
    </dgm:pt>
    <dgm:pt modelId="{57C46A1E-D028-4904-AD89-FF2E6D6395F6}" type="pres">
      <dgm:prSet presAssocID="{C07E0F8C-3185-4AF8-BC48-CE60460D68C7}" presName="sp" presStyleCnt="0"/>
      <dgm:spPr/>
    </dgm:pt>
    <dgm:pt modelId="{4A1F9D13-9FCE-4026-B247-2B785A2D55E5}" type="pres">
      <dgm:prSet presAssocID="{5C25D2BB-0538-425A-9061-25155BBEAB2A}" presName="arrowAndChildren" presStyleCnt="0"/>
      <dgm:spPr/>
    </dgm:pt>
    <dgm:pt modelId="{5D077432-CEC8-4F00-ACA0-7FAC990292FF}" type="pres">
      <dgm:prSet presAssocID="{5C25D2BB-0538-425A-9061-25155BBEAB2A}" presName="parentTextArrow" presStyleLbl="node1" presStyleIdx="2" presStyleCnt="3" custScaleY="274541"/>
      <dgm:spPr/>
      <dgm:t>
        <a:bodyPr/>
        <a:lstStyle/>
        <a:p>
          <a:endParaRPr lang="ru-RU"/>
        </a:p>
      </dgm:t>
    </dgm:pt>
  </dgm:ptLst>
  <dgm:cxnLst>
    <dgm:cxn modelId="{A66E41A1-38A4-4EC7-9E0A-9918573B7AA3}" type="presOf" srcId="{4D2047BF-136E-4965-9ED9-3A83132F0DBC}" destId="{11C47BE1-9B25-4F14-BD78-56F604058079}" srcOrd="0" destOrd="0" presId="urn:microsoft.com/office/officeart/2005/8/layout/process4"/>
    <dgm:cxn modelId="{971EFD88-2150-4A41-9236-9281190DC8AA}" type="presOf" srcId="{A3FAC421-584D-4D93-86A1-193732054643}" destId="{1E48EAA5-E71E-4009-BB8C-65EAEE7D6B13}" srcOrd="0" destOrd="0" presId="urn:microsoft.com/office/officeart/2005/8/layout/process4"/>
    <dgm:cxn modelId="{29BB92DC-FCF6-4FC8-99FE-8E348FC496AF}" type="presOf" srcId="{5C25D2BB-0538-425A-9061-25155BBEAB2A}" destId="{5D077432-CEC8-4F00-ACA0-7FAC990292FF}" srcOrd="0" destOrd="0" presId="urn:microsoft.com/office/officeart/2005/8/layout/process4"/>
    <dgm:cxn modelId="{9A6D6C9D-6D25-4F73-AFA1-AC0D4E4CB5EC}" srcId="{1907A35B-3E4F-48CE-ADC5-893199DC49A4}" destId="{1A5BB05E-7E4B-48C1-B552-ECA856AE5045}" srcOrd="0" destOrd="0" parTransId="{BA975846-6BB1-4693-9FCC-3EB8E6B704B3}" sibTransId="{2C7174C0-FEAA-4A65-B4EC-54A6FE8283E7}"/>
    <dgm:cxn modelId="{A7FEB5C5-5286-4B24-88DE-1B014D5FA2AA}" type="presOf" srcId="{1907A35B-3E4F-48CE-ADC5-893199DC49A4}" destId="{1FB8F1B3-DFF4-4713-A046-84406CFC3467}" srcOrd="0" destOrd="0" presId="urn:microsoft.com/office/officeart/2005/8/layout/process4"/>
    <dgm:cxn modelId="{B5D206B3-DC29-43CD-ABB0-9D1489F26C1B}" srcId="{A3FAC421-584D-4D93-86A1-193732054643}" destId="{4D2047BF-136E-4965-9ED9-3A83132F0DBC}" srcOrd="2" destOrd="0" parTransId="{EF31356E-61AD-4131-A227-8B8E672A9E83}" sibTransId="{655202EF-EF7D-4778-9A00-4076C8867449}"/>
    <dgm:cxn modelId="{9ECD6A2E-989F-4E7E-9E34-65C3E29CF9C2}" type="presOf" srcId="{1A5BB05E-7E4B-48C1-B552-ECA856AE5045}" destId="{92AB0E7B-E605-4082-A641-ACF627F3A944}" srcOrd="0" destOrd="0" presId="urn:microsoft.com/office/officeart/2005/8/layout/process4"/>
    <dgm:cxn modelId="{7CCCB895-35F3-4303-AC0A-207711B1E19C}" type="presOf" srcId="{1907A35B-3E4F-48CE-ADC5-893199DC49A4}" destId="{D618DC7A-9B7E-4B97-9347-2FEED79C7035}" srcOrd="1" destOrd="0" presId="urn:microsoft.com/office/officeart/2005/8/layout/process4"/>
    <dgm:cxn modelId="{72A5B152-3F02-4EF6-B4F2-4E855E658078}" srcId="{A3FAC421-584D-4D93-86A1-193732054643}" destId="{5C25D2BB-0538-425A-9061-25155BBEAB2A}" srcOrd="0" destOrd="0" parTransId="{8C7FC318-20DF-4FA4-B820-948A33B4D2A2}" sibTransId="{C07E0F8C-3185-4AF8-BC48-CE60460D68C7}"/>
    <dgm:cxn modelId="{59CCF6A9-7CEE-402D-9E1B-72A4D773821A}" srcId="{A3FAC421-584D-4D93-86A1-193732054643}" destId="{1907A35B-3E4F-48CE-ADC5-893199DC49A4}" srcOrd="1" destOrd="0" parTransId="{CB98C252-B025-4CE7-BE0B-21588FD39A4F}" sibTransId="{1DA5ED14-5FFA-45ED-8F5F-14714EB2031B}"/>
    <dgm:cxn modelId="{AC38C5F2-15A2-4A32-9E17-6D2F2DAA635C}" type="presParOf" srcId="{1E48EAA5-E71E-4009-BB8C-65EAEE7D6B13}" destId="{942371BA-7A52-467D-B587-55C1FEA2D8F5}" srcOrd="0" destOrd="0" presId="urn:microsoft.com/office/officeart/2005/8/layout/process4"/>
    <dgm:cxn modelId="{51AD923C-1852-4BCC-B794-99FD388F5C21}" type="presParOf" srcId="{942371BA-7A52-467D-B587-55C1FEA2D8F5}" destId="{11C47BE1-9B25-4F14-BD78-56F604058079}" srcOrd="0" destOrd="0" presId="urn:microsoft.com/office/officeart/2005/8/layout/process4"/>
    <dgm:cxn modelId="{25ABEFF3-061E-4E50-BAF2-AA6B2F86567C}" type="presParOf" srcId="{1E48EAA5-E71E-4009-BB8C-65EAEE7D6B13}" destId="{642857BD-21CE-4FBD-B69B-A156C9076620}" srcOrd="1" destOrd="0" presId="urn:microsoft.com/office/officeart/2005/8/layout/process4"/>
    <dgm:cxn modelId="{B03EED93-91F4-4226-9282-7D37E7F5BEC7}" type="presParOf" srcId="{1E48EAA5-E71E-4009-BB8C-65EAEE7D6B13}" destId="{BAF3EE98-27F4-4DB6-983C-ADF532F5931B}" srcOrd="2" destOrd="0" presId="urn:microsoft.com/office/officeart/2005/8/layout/process4"/>
    <dgm:cxn modelId="{58999DC7-0755-40E8-96C2-3D12BC6F1195}" type="presParOf" srcId="{BAF3EE98-27F4-4DB6-983C-ADF532F5931B}" destId="{1FB8F1B3-DFF4-4713-A046-84406CFC3467}" srcOrd="0" destOrd="0" presId="urn:microsoft.com/office/officeart/2005/8/layout/process4"/>
    <dgm:cxn modelId="{D9D0B614-BDBF-406F-80A5-4DFD4F05D221}" type="presParOf" srcId="{BAF3EE98-27F4-4DB6-983C-ADF532F5931B}" destId="{D618DC7A-9B7E-4B97-9347-2FEED79C7035}" srcOrd="1" destOrd="0" presId="urn:microsoft.com/office/officeart/2005/8/layout/process4"/>
    <dgm:cxn modelId="{708492C7-58BB-44A0-8F61-AABDF2C49375}" type="presParOf" srcId="{BAF3EE98-27F4-4DB6-983C-ADF532F5931B}" destId="{B610DC78-F652-404C-8AC4-D989C4D31F13}" srcOrd="2" destOrd="0" presId="urn:microsoft.com/office/officeart/2005/8/layout/process4"/>
    <dgm:cxn modelId="{2AC1CDE1-9B9A-4F61-97D4-FE2C07F63DB7}" type="presParOf" srcId="{B610DC78-F652-404C-8AC4-D989C4D31F13}" destId="{92AB0E7B-E605-4082-A641-ACF627F3A944}" srcOrd="0" destOrd="0" presId="urn:microsoft.com/office/officeart/2005/8/layout/process4"/>
    <dgm:cxn modelId="{4F29F82A-47F6-46EA-91FF-AA988EA88726}" type="presParOf" srcId="{1E48EAA5-E71E-4009-BB8C-65EAEE7D6B13}" destId="{57C46A1E-D028-4904-AD89-FF2E6D6395F6}" srcOrd="3" destOrd="0" presId="urn:microsoft.com/office/officeart/2005/8/layout/process4"/>
    <dgm:cxn modelId="{E1A1F570-2E71-4151-9627-2601E27EE8D1}" type="presParOf" srcId="{1E48EAA5-E71E-4009-BB8C-65EAEE7D6B13}" destId="{4A1F9D13-9FCE-4026-B247-2B785A2D55E5}" srcOrd="4" destOrd="0" presId="urn:microsoft.com/office/officeart/2005/8/layout/process4"/>
    <dgm:cxn modelId="{590C5AA9-DB7E-48E1-AACB-68869E5CEE63}" type="presParOf" srcId="{4A1F9D13-9FCE-4026-B247-2B785A2D55E5}" destId="{5D077432-CEC8-4F00-ACA0-7FAC990292FF}"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2CD3B8-2668-4378-B980-031C30A6535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ru-RU"/>
        </a:p>
      </dgm:t>
    </dgm:pt>
    <dgm:pt modelId="{C6521B84-054D-46D3-8E48-B639FCA01485}">
      <dgm:prSet phldrT="[Текст]" custT="1"/>
      <dgm:spPr/>
      <dgm:t>
        <a:bodyPr/>
        <a:lstStyle/>
        <a:p>
          <a:r>
            <a:rPr lang="ru-RU" sz="2400" dirty="0" smtClean="0">
              <a:latin typeface="Times New Roman" pitchFamily="18" charset="0"/>
              <a:cs typeface="Times New Roman" pitchFamily="18" charset="0"/>
            </a:rPr>
            <a:t>ПОЗНАВАТЕЛЬНЫЕ ПРОЦЕССЫ</a:t>
          </a:r>
          <a:endParaRPr lang="ru-RU" sz="2400" dirty="0">
            <a:latin typeface="Times New Roman" pitchFamily="18" charset="0"/>
            <a:cs typeface="Times New Roman" pitchFamily="18" charset="0"/>
          </a:endParaRPr>
        </a:p>
      </dgm:t>
    </dgm:pt>
    <dgm:pt modelId="{25626496-C6B8-45E9-8F4F-A0B5D2D63A4A}" type="parTrans" cxnId="{92BCAFF6-7097-42E0-AB2D-02EB081BA1EF}">
      <dgm:prSet/>
      <dgm:spPr/>
      <dgm:t>
        <a:bodyPr/>
        <a:lstStyle/>
        <a:p>
          <a:endParaRPr lang="ru-RU"/>
        </a:p>
      </dgm:t>
    </dgm:pt>
    <dgm:pt modelId="{9EB96EE8-8F8F-4BB3-8A7F-553DE16C6190}" type="sibTrans" cxnId="{92BCAFF6-7097-42E0-AB2D-02EB081BA1EF}">
      <dgm:prSet/>
      <dgm:spPr/>
      <dgm:t>
        <a:bodyPr/>
        <a:lstStyle/>
        <a:p>
          <a:endParaRPr lang="ru-RU"/>
        </a:p>
      </dgm:t>
    </dgm:pt>
    <dgm:pt modelId="{E7DAF08C-BD24-4FC7-8CFF-E43AE8BC69F4}" type="asst">
      <dgm:prSet phldrT="[Текст]" custT="1"/>
      <dgm:spPr/>
      <dgm:t>
        <a:bodyPr/>
        <a:lstStyle/>
        <a:p>
          <a:r>
            <a:rPr lang="ru-RU" sz="2400" i="1" dirty="0" smtClean="0">
              <a:latin typeface="Times New Roman" pitchFamily="18" charset="0"/>
              <a:cs typeface="Times New Roman" pitchFamily="18" charset="0"/>
            </a:rPr>
            <a:t>ОЩУЩЕНИЯ</a:t>
          </a:r>
          <a:endParaRPr lang="ru-RU" sz="2400" i="1" dirty="0">
            <a:latin typeface="Times New Roman" pitchFamily="18" charset="0"/>
            <a:cs typeface="Times New Roman" pitchFamily="18" charset="0"/>
          </a:endParaRPr>
        </a:p>
      </dgm:t>
    </dgm:pt>
    <dgm:pt modelId="{D0E46D66-CD22-4242-A375-D5E89A3D0825}" type="parTrans" cxnId="{9E0A38AC-DBDB-44BE-B68A-D469F70BF6BF}">
      <dgm:prSet/>
      <dgm:spPr/>
      <dgm:t>
        <a:bodyPr/>
        <a:lstStyle/>
        <a:p>
          <a:endParaRPr lang="ru-RU"/>
        </a:p>
      </dgm:t>
    </dgm:pt>
    <dgm:pt modelId="{723C8B40-A215-4F69-92EC-2D8C7941C8D2}" type="sibTrans" cxnId="{9E0A38AC-DBDB-44BE-B68A-D469F70BF6BF}">
      <dgm:prSet/>
      <dgm:spPr/>
      <dgm:t>
        <a:bodyPr/>
        <a:lstStyle/>
        <a:p>
          <a:endParaRPr lang="ru-RU"/>
        </a:p>
      </dgm:t>
    </dgm:pt>
    <dgm:pt modelId="{5A0C5221-CCCF-4CCE-B8DA-29DA9B0021FD}">
      <dgm:prSet phldrT="[Текст]" custT="1"/>
      <dgm:spPr/>
      <dgm:t>
        <a:bodyPr/>
        <a:lstStyle/>
        <a:p>
          <a:r>
            <a:rPr lang="ru-RU" sz="1800" i="1" dirty="0" smtClean="0">
              <a:latin typeface="Times New Roman" pitchFamily="18" charset="0"/>
              <a:cs typeface="Times New Roman" pitchFamily="18" charset="0"/>
            </a:rPr>
            <a:t>ПАМЯТЬ</a:t>
          </a:r>
          <a:endParaRPr lang="ru-RU" sz="1800" i="1" dirty="0">
            <a:latin typeface="Times New Roman" pitchFamily="18" charset="0"/>
            <a:cs typeface="Times New Roman" pitchFamily="18" charset="0"/>
          </a:endParaRPr>
        </a:p>
      </dgm:t>
    </dgm:pt>
    <dgm:pt modelId="{5B726030-6E15-4830-9DBF-C026D29FDA38}" type="parTrans" cxnId="{56E3440D-381F-4838-AA31-F3FE7E3EEF8C}">
      <dgm:prSet/>
      <dgm:spPr/>
      <dgm:t>
        <a:bodyPr/>
        <a:lstStyle/>
        <a:p>
          <a:endParaRPr lang="ru-RU"/>
        </a:p>
      </dgm:t>
    </dgm:pt>
    <dgm:pt modelId="{F3556A4B-7289-4600-B9E7-FE0CE0CAA47A}" type="sibTrans" cxnId="{56E3440D-381F-4838-AA31-F3FE7E3EEF8C}">
      <dgm:prSet/>
      <dgm:spPr/>
      <dgm:t>
        <a:bodyPr/>
        <a:lstStyle/>
        <a:p>
          <a:endParaRPr lang="ru-RU"/>
        </a:p>
      </dgm:t>
    </dgm:pt>
    <dgm:pt modelId="{C58D7642-1D96-428E-983D-78ACAFF22514}">
      <dgm:prSet phldrT="[Текст]" custT="1"/>
      <dgm:spPr/>
      <dgm:t>
        <a:bodyPr/>
        <a:lstStyle/>
        <a:p>
          <a:r>
            <a:rPr lang="ru-RU" sz="1800" i="1" dirty="0" smtClean="0"/>
            <a:t>ВНИМАНИЕ</a:t>
          </a:r>
          <a:endParaRPr lang="ru-RU" sz="1800" i="1" dirty="0"/>
        </a:p>
      </dgm:t>
    </dgm:pt>
    <dgm:pt modelId="{9F4FEAEB-3F5D-4851-95E1-08FA91007F2B}" type="parTrans" cxnId="{BFD9C895-D561-4E22-BB4C-93899C4A4A08}">
      <dgm:prSet/>
      <dgm:spPr/>
      <dgm:t>
        <a:bodyPr/>
        <a:lstStyle/>
        <a:p>
          <a:endParaRPr lang="ru-RU"/>
        </a:p>
      </dgm:t>
    </dgm:pt>
    <dgm:pt modelId="{4FF70AAE-B644-45CB-B07B-72DB9505682C}" type="sibTrans" cxnId="{BFD9C895-D561-4E22-BB4C-93899C4A4A08}">
      <dgm:prSet/>
      <dgm:spPr/>
      <dgm:t>
        <a:bodyPr/>
        <a:lstStyle/>
        <a:p>
          <a:endParaRPr lang="ru-RU"/>
        </a:p>
      </dgm:t>
    </dgm:pt>
    <dgm:pt modelId="{1C20EFD2-9B6B-402A-A66E-37244D288296}">
      <dgm:prSet phldrT="[Текст]" custT="1"/>
      <dgm:spPr/>
      <dgm:t>
        <a:bodyPr/>
        <a:lstStyle/>
        <a:p>
          <a:r>
            <a:rPr lang="ru-RU" sz="1800" i="1" dirty="0" smtClean="0"/>
            <a:t>МЫШЛЕНИЕ</a:t>
          </a:r>
          <a:endParaRPr lang="ru-RU" sz="1800" i="1" dirty="0"/>
        </a:p>
      </dgm:t>
    </dgm:pt>
    <dgm:pt modelId="{706FAA3D-C3E4-4401-8EDA-AD425C1586C8}" type="parTrans" cxnId="{730851DE-88BB-4780-8BC3-F37991D4EDAE}">
      <dgm:prSet/>
      <dgm:spPr/>
      <dgm:t>
        <a:bodyPr/>
        <a:lstStyle/>
        <a:p>
          <a:endParaRPr lang="ru-RU"/>
        </a:p>
      </dgm:t>
    </dgm:pt>
    <dgm:pt modelId="{6CF3F885-8754-4FAA-9D3D-821737EAA8C1}" type="sibTrans" cxnId="{730851DE-88BB-4780-8BC3-F37991D4EDAE}">
      <dgm:prSet/>
      <dgm:spPr/>
      <dgm:t>
        <a:bodyPr/>
        <a:lstStyle/>
        <a:p>
          <a:endParaRPr lang="ru-RU"/>
        </a:p>
      </dgm:t>
    </dgm:pt>
    <dgm:pt modelId="{3B0EF5AA-B85B-455D-9C36-699F26F79F75}" type="asst">
      <dgm:prSet custT="1"/>
      <dgm:spPr/>
      <dgm:t>
        <a:bodyPr/>
        <a:lstStyle/>
        <a:p>
          <a:r>
            <a:rPr lang="ru-RU" sz="2400" i="1" dirty="0" smtClean="0">
              <a:latin typeface="Times New Roman" pitchFamily="18" charset="0"/>
              <a:cs typeface="Times New Roman" pitchFamily="18" charset="0"/>
            </a:rPr>
            <a:t>ВОСПРИЯТИЕ</a:t>
          </a:r>
          <a:endParaRPr lang="ru-RU" sz="2400" i="1" dirty="0">
            <a:latin typeface="Times New Roman" pitchFamily="18" charset="0"/>
            <a:cs typeface="Times New Roman" pitchFamily="18" charset="0"/>
          </a:endParaRPr>
        </a:p>
      </dgm:t>
    </dgm:pt>
    <dgm:pt modelId="{0945A138-0B67-4D28-8214-0627EACE8784}" type="parTrans" cxnId="{DFF1CEEB-5BC3-45BA-A0C6-09A66E4488EC}">
      <dgm:prSet/>
      <dgm:spPr/>
      <dgm:t>
        <a:bodyPr/>
        <a:lstStyle/>
        <a:p>
          <a:endParaRPr lang="ru-RU"/>
        </a:p>
      </dgm:t>
    </dgm:pt>
    <dgm:pt modelId="{16AAC27D-4E69-4CD1-8E45-1E9870833C06}" type="sibTrans" cxnId="{DFF1CEEB-5BC3-45BA-A0C6-09A66E4488EC}">
      <dgm:prSet/>
      <dgm:spPr/>
      <dgm:t>
        <a:bodyPr/>
        <a:lstStyle/>
        <a:p>
          <a:endParaRPr lang="ru-RU"/>
        </a:p>
      </dgm:t>
    </dgm:pt>
    <dgm:pt modelId="{C70C21BE-906A-4ADE-8BA2-7F3CEB97AE43}">
      <dgm:prSet custT="1"/>
      <dgm:spPr/>
      <dgm:t>
        <a:bodyPr/>
        <a:lstStyle/>
        <a:p>
          <a:r>
            <a:rPr lang="ru-RU" sz="1800" i="1" dirty="0" smtClean="0"/>
            <a:t>ВООБРАЖЕНИЕ</a:t>
          </a:r>
          <a:endParaRPr lang="ru-RU" sz="1800" i="1" dirty="0"/>
        </a:p>
      </dgm:t>
    </dgm:pt>
    <dgm:pt modelId="{770B23B5-5D4D-49AE-B563-2BF678172444}" type="parTrans" cxnId="{A13896E2-73E1-49BF-A787-1AE8A93904C5}">
      <dgm:prSet/>
      <dgm:spPr/>
      <dgm:t>
        <a:bodyPr/>
        <a:lstStyle/>
        <a:p>
          <a:endParaRPr lang="ru-RU"/>
        </a:p>
      </dgm:t>
    </dgm:pt>
    <dgm:pt modelId="{019DA3B1-83AB-40A0-9658-70EB15CD6533}" type="sibTrans" cxnId="{A13896E2-73E1-49BF-A787-1AE8A93904C5}">
      <dgm:prSet/>
      <dgm:spPr/>
      <dgm:t>
        <a:bodyPr/>
        <a:lstStyle/>
        <a:p>
          <a:endParaRPr lang="ru-RU"/>
        </a:p>
      </dgm:t>
    </dgm:pt>
    <dgm:pt modelId="{4E6BF8C0-AA30-4251-854F-94F0A0E22139}" type="pres">
      <dgm:prSet presAssocID="{832CD3B8-2668-4378-B980-031C30A65355}" presName="hierChild1" presStyleCnt="0">
        <dgm:presLayoutVars>
          <dgm:orgChart val="1"/>
          <dgm:chPref val="1"/>
          <dgm:dir/>
          <dgm:animOne val="branch"/>
          <dgm:animLvl val="lvl"/>
          <dgm:resizeHandles/>
        </dgm:presLayoutVars>
      </dgm:prSet>
      <dgm:spPr/>
      <dgm:t>
        <a:bodyPr/>
        <a:lstStyle/>
        <a:p>
          <a:endParaRPr lang="ru-RU"/>
        </a:p>
      </dgm:t>
    </dgm:pt>
    <dgm:pt modelId="{513C566C-2A4D-48E8-91E7-667217E62758}" type="pres">
      <dgm:prSet presAssocID="{C6521B84-054D-46D3-8E48-B639FCA01485}" presName="hierRoot1" presStyleCnt="0">
        <dgm:presLayoutVars>
          <dgm:hierBranch val="init"/>
        </dgm:presLayoutVars>
      </dgm:prSet>
      <dgm:spPr/>
    </dgm:pt>
    <dgm:pt modelId="{4922A85D-B3F3-487D-8A85-315045A3F3A1}" type="pres">
      <dgm:prSet presAssocID="{C6521B84-054D-46D3-8E48-B639FCA01485}" presName="rootComposite1" presStyleCnt="0"/>
      <dgm:spPr/>
    </dgm:pt>
    <dgm:pt modelId="{C962C1B2-457F-46F6-BE1E-BBB8E38E2E66}" type="pres">
      <dgm:prSet presAssocID="{C6521B84-054D-46D3-8E48-B639FCA01485}" presName="rootText1" presStyleLbl="node0" presStyleIdx="0" presStyleCnt="1" custScaleX="232392">
        <dgm:presLayoutVars>
          <dgm:chPref val="3"/>
        </dgm:presLayoutVars>
      </dgm:prSet>
      <dgm:spPr/>
      <dgm:t>
        <a:bodyPr/>
        <a:lstStyle/>
        <a:p>
          <a:endParaRPr lang="ru-RU"/>
        </a:p>
      </dgm:t>
    </dgm:pt>
    <dgm:pt modelId="{E84FD2EE-450D-4411-ADBA-DABC4997E26D}" type="pres">
      <dgm:prSet presAssocID="{C6521B84-054D-46D3-8E48-B639FCA01485}" presName="rootConnector1" presStyleLbl="node1" presStyleIdx="0" presStyleCnt="0"/>
      <dgm:spPr/>
      <dgm:t>
        <a:bodyPr/>
        <a:lstStyle/>
        <a:p>
          <a:endParaRPr lang="ru-RU"/>
        </a:p>
      </dgm:t>
    </dgm:pt>
    <dgm:pt modelId="{F444B275-C59C-4A58-9660-BB72B64AA3B6}" type="pres">
      <dgm:prSet presAssocID="{C6521B84-054D-46D3-8E48-B639FCA01485}" presName="hierChild2" presStyleCnt="0"/>
      <dgm:spPr/>
    </dgm:pt>
    <dgm:pt modelId="{3BC68201-F261-44F1-98F3-81F660FC68F7}" type="pres">
      <dgm:prSet presAssocID="{5B726030-6E15-4830-9DBF-C026D29FDA38}" presName="Name37" presStyleLbl="parChTrans1D2" presStyleIdx="0" presStyleCnt="6"/>
      <dgm:spPr/>
      <dgm:t>
        <a:bodyPr/>
        <a:lstStyle/>
        <a:p>
          <a:endParaRPr lang="ru-RU"/>
        </a:p>
      </dgm:t>
    </dgm:pt>
    <dgm:pt modelId="{7B41998F-600E-4329-AD2A-4974937826CB}" type="pres">
      <dgm:prSet presAssocID="{5A0C5221-CCCF-4CCE-B8DA-29DA9B0021FD}" presName="hierRoot2" presStyleCnt="0">
        <dgm:presLayoutVars>
          <dgm:hierBranch val="init"/>
        </dgm:presLayoutVars>
      </dgm:prSet>
      <dgm:spPr/>
    </dgm:pt>
    <dgm:pt modelId="{FF59E958-18D0-4BDF-80E0-F03758959D47}" type="pres">
      <dgm:prSet presAssocID="{5A0C5221-CCCF-4CCE-B8DA-29DA9B0021FD}" presName="rootComposite" presStyleCnt="0"/>
      <dgm:spPr/>
    </dgm:pt>
    <dgm:pt modelId="{411ABA5D-948F-4BE5-9685-62ABAAAD4ED9}" type="pres">
      <dgm:prSet presAssocID="{5A0C5221-CCCF-4CCE-B8DA-29DA9B0021FD}" presName="rootText" presStyleLbl="node2" presStyleIdx="0" presStyleCnt="4">
        <dgm:presLayoutVars>
          <dgm:chPref val="3"/>
        </dgm:presLayoutVars>
      </dgm:prSet>
      <dgm:spPr/>
      <dgm:t>
        <a:bodyPr/>
        <a:lstStyle/>
        <a:p>
          <a:endParaRPr lang="ru-RU"/>
        </a:p>
      </dgm:t>
    </dgm:pt>
    <dgm:pt modelId="{F3C4D015-16DE-49EA-B3C6-33E9125CA5AB}" type="pres">
      <dgm:prSet presAssocID="{5A0C5221-CCCF-4CCE-B8DA-29DA9B0021FD}" presName="rootConnector" presStyleLbl="node2" presStyleIdx="0" presStyleCnt="4"/>
      <dgm:spPr/>
      <dgm:t>
        <a:bodyPr/>
        <a:lstStyle/>
        <a:p>
          <a:endParaRPr lang="ru-RU"/>
        </a:p>
      </dgm:t>
    </dgm:pt>
    <dgm:pt modelId="{564EA415-BCB0-4241-AEBD-76DC67D76696}" type="pres">
      <dgm:prSet presAssocID="{5A0C5221-CCCF-4CCE-B8DA-29DA9B0021FD}" presName="hierChild4" presStyleCnt="0"/>
      <dgm:spPr/>
    </dgm:pt>
    <dgm:pt modelId="{F2C63BE1-42FE-4D90-972E-45219C7266E5}" type="pres">
      <dgm:prSet presAssocID="{5A0C5221-CCCF-4CCE-B8DA-29DA9B0021FD}" presName="hierChild5" presStyleCnt="0"/>
      <dgm:spPr/>
    </dgm:pt>
    <dgm:pt modelId="{3A74840E-649C-4BE3-959E-BDB71503CA26}" type="pres">
      <dgm:prSet presAssocID="{9F4FEAEB-3F5D-4851-95E1-08FA91007F2B}" presName="Name37" presStyleLbl="parChTrans1D2" presStyleIdx="1" presStyleCnt="6"/>
      <dgm:spPr/>
      <dgm:t>
        <a:bodyPr/>
        <a:lstStyle/>
        <a:p>
          <a:endParaRPr lang="ru-RU"/>
        </a:p>
      </dgm:t>
    </dgm:pt>
    <dgm:pt modelId="{B8351EB7-FE3F-4828-A08C-3765418F5316}" type="pres">
      <dgm:prSet presAssocID="{C58D7642-1D96-428E-983D-78ACAFF22514}" presName="hierRoot2" presStyleCnt="0">
        <dgm:presLayoutVars>
          <dgm:hierBranch val="init"/>
        </dgm:presLayoutVars>
      </dgm:prSet>
      <dgm:spPr/>
    </dgm:pt>
    <dgm:pt modelId="{996804C6-1E33-4D98-857F-250B8F4169A6}" type="pres">
      <dgm:prSet presAssocID="{C58D7642-1D96-428E-983D-78ACAFF22514}" presName="rootComposite" presStyleCnt="0"/>
      <dgm:spPr/>
    </dgm:pt>
    <dgm:pt modelId="{361CAFC2-0AEB-48FC-8068-F3910D92B2B7}" type="pres">
      <dgm:prSet presAssocID="{C58D7642-1D96-428E-983D-78ACAFF22514}" presName="rootText" presStyleLbl="node2" presStyleIdx="1" presStyleCnt="4" custScaleX="112938">
        <dgm:presLayoutVars>
          <dgm:chPref val="3"/>
        </dgm:presLayoutVars>
      </dgm:prSet>
      <dgm:spPr/>
      <dgm:t>
        <a:bodyPr/>
        <a:lstStyle/>
        <a:p>
          <a:endParaRPr lang="ru-RU"/>
        </a:p>
      </dgm:t>
    </dgm:pt>
    <dgm:pt modelId="{C5CFDBDB-5A1A-497C-9961-EC39EDDD9E62}" type="pres">
      <dgm:prSet presAssocID="{C58D7642-1D96-428E-983D-78ACAFF22514}" presName="rootConnector" presStyleLbl="node2" presStyleIdx="1" presStyleCnt="4"/>
      <dgm:spPr/>
      <dgm:t>
        <a:bodyPr/>
        <a:lstStyle/>
        <a:p>
          <a:endParaRPr lang="ru-RU"/>
        </a:p>
      </dgm:t>
    </dgm:pt>
    <dgm:pt modelId="{34511DAE-39D6-4E6E-9D35-4F310A6B75FB}" type="pres">
      <dgm:prSet presAssocID="{C58D7642-1D96-428E-983D-78ACAFF22514}" presName="hierChild4" presStyleCnt="0"/>
      <dgm:spPr/>
    </dgm:pt>
    <dgm:pt modelId="{93FB1C88-58D0-443B-82B1-7D98B18AECA7}" type="pres">
      <dgm:prSet presAssocID="{C58D7642-1D96-428E-983D-78ACAFF22514}" presName="hierChild5" presStyleCnt="0"/>
      <dgm:spPr/>
    </dgm:pt>
    <dgm:pt modelId="{10EF3F03-2765-490F-A9E9-7BC5D8D4D9CA}" type="pres">
      <dgm:prSet presAssocID="{706FAA3D-C3E4-4401-8EDA-AD425C1586C8}" presName="Name37" presStyleLbl="parChTrans1D2" presStyleIdx="2" presStyleCnt="6"/>
      <dgm:spPr/>
      <dgm:t>
        <a:bodyPr/>
        <a:lstStyle/>
        <a:p>
          <a:endParaRPr lang="ru-RU"/>
        </a:p>
      </dgm:t>
    </dgm:pt>
    <dgm:pt modelId="{22ED1A71-CC36-42B7-B74A-67CD3B9F17C1}" type="pres">
      <dgm:prSet presAssocID="{1C20EFD2-9B6B-402A-A66E-37244D288296}" presName="hierRoot2" presStyleCnt="0">
        <dgm:presLayoutVars>
          <dgm:hierBranch val="init"/>
        </dgm:presLayoutVars>
      </dgm:prSet>
      <dgm:spPr/>
    </dgm:pt>
    <dgm:pt modelId="{04CE752B-0E5F-485B-A842-42A7C5284106}" type="pres">
      <dgm:prSet presAssocID="{1C20EFD2-9B6B-402A-A66E-37244D288296}" presName="rootComposite" presStyleCnt="0"/>
      <dgm:spPr/>
    </dgm:pt>
    <dgm:pt modelId="{3A2DE364-6659-4895-9C8B-FED5EA52F881}" type="pres">
      <dgm:prSet presAssocID="{1C20EFD2-9B6B-402A-A66E-37244D288296}" presName="rootText" presStyleLbl="node2" presStyleIdx="2" presStyleCnt="4" custScaleX="111015" custLinFactNeighborX="-2056" custLinFactNeighborY="-326">
        <dgm:presLayoutVars>
          <dgm:chPref val="3"/>
        </dgm:presLayoutVars>
      </dgm:prSet>
      <dgm:spPr/>
      <dgm:t>
        <a:bodyPr/>
        <a:lstStyle/>
        <a:p>
          <a:endParaRPr lang="ru-RU"/>
        </a:p>
      </dgm:t>
    </dgm:pt>
    <dgm:pt modelId="{FD478EE0-A785-477A-AA3B-03D579359AB3}" type="pres">
      <dgm:prSet presAssocID="{1C20EFD2-9B6B-402A-A66E-37244D288296}" presName="rootConnector" presStyleLbl="node2" presStyleIdx="2" presStyleCnt="4"/>
      <dgm:spPr/>
      <dgm:t>
        <a:bodyPr/>
        <a:lstStyle/>
        <a:p>
          <a:endParaRPr lang="ru-RU"/>
        </a:p>
      </dgm:t>
    </dgm:pt>
    <dgm:pt modelId="{840CB6D4-C0BB-4A5C-8819-176562C7A0A7}" type="pres">
      <dgm:prSet presAssocID="{1C20EFD2-9B6B-402A-A66E-37244D288296}" presName="hierChild4" presStyleCnt="0"/>
      <dgm:spPr/>
    </dgm:pt>
    <dgm:pt modelId="{420BD60A-65E2-45E3-85F6-DBF58ECA842E}" type="pres">
      <dgm:prSet presAssocID="{1C20EFD2-9B6B-402A-A66E-37244D288296}" presName="hierChild5" presStyleCnt="0"/>
      <dgm:spPr/>
    </dgm:pt>
    <dgm:pt modelId="{297BE292-DCA9-4C88-A249-5F13CA5F2799}" type="pres">
      <dgm:prSet presAssocID="{770B23B5-5D4D-49AE-B563-2BF678172444}" presName="Name37" presStyleLbl="parChTrans1D2" presStyleIdx="3" presStyleCnt="6"/>
      <dgm:spPr/>
      <dgm:t>
        <a:bodyPr/>
        <a:lstStyle/>
        <a:p>
          <a:endParaRPr lang="ru-RU"/>
        </a:p>
      </dgm:t>
    </dgm:pt>
    <dgm:pt modelId="{B69D35D0-9765-436C-929D-FDCC382EC242}" type="pres">
      <dgm:prSet presAssocID="{C70C21BE-906A-4ADE-8BA2-7F3CEB97AE43}" presName="hierRoot2" presStyleCnt="0">
        <dgm:presLayoutVars>
          <dgm:hierBranch val="init"/>
        </dgm:presLayoutVars>
      </dgm:prSet>
      <dgm:spPr/>
    </dgm:pt>
    <dgm:pt modelId="{48997254-1C88-4641-9078-AC0AF22AE2E5}" type="pres">
      <dgm:prSet presAssocID="{C70C21BE-906A-4ADE-8BA2-7F3CEB97AE43}" presName="rootComposite" presStyleCnt="0"/>
      <dgm:spPr/>
    </dgm:pt>
    <dgm:pt modelId="{ECA1A10C-25BF-4BD9-A2A5-4FA3E097E9A6}" type="pres">
      <dgm:prSet presAssocID="{C70C21BE-906A-4ADE-8BA2-7F3CEB97AE43}" presName="rootText" presStyleLbl="node2" presStyleIdx="3" presStyleCnt="4" custScaleX="123103">
        <dgm:presLayoutVars>
          <dgm:chPref val="3"/>
        </dgm:presLayoutVars>
      </dgm:prSet>
      <dgm:spPr/>
      <dgm:t>
        <a:bodyPr/>
        <a:lstStyle/>
        <a:p>
          <a:endParaRPr lang="ru-RU"/>
        </a:p>
      </dgm:t>
    </dgm:pt>
    <dgm:pt modelId="{667A64C6-8FD8-4CD8-B4B6-0B33F444430E}" type="pres">
      <dgm:prSet presAssocID="{C70C21BE-906A-4ADE-8BA2-7F3CEB97AE43}" presName="rootConnector" presStyleLbl="node2" presStyleIdx="3" presStyleCnt="4"/>
      <dgm:spPr/>
      <dgm:t>
        <a:bodyPr/>
        <a:lstStyle/>
        <a:p>
          <a:endParaRPr lang="ru-RU"/>
        </a:p>
      </dgm:t>
    </dgm:pt>
    <dgm:pt modelId="{B988DF6E-DA8B-4935-87A1-74ACA868B2A7}" type="pres">
      <dgm:prSet presAssocID="{C70C21BE-906A-4ADE-8BA2-7F3CEB97AE43}" presName="hierChild4" presStyleCnt="0"/>
      <dgm:spPr/>
    </dgm:pt>
    <dgm:pt modelId="{74DB4081-3A16-4788-9BFE-A41D250C6E29}" type="pres">
      <dgm:prSet presAssocID="{C70C21BE-906A-4ADE-8BA2-7F3CEB97AE43}" presName="hierChild5" presStyleCnt="0"/>
      <dgm:spPr/>
    </dgm:pt>
    <dgm:pt modelId="{02F67756-7140-4A1E-B6B6-BCD8AB3C1B04}" type="pres">
      <dgm:prSet presAssocID="{C6521B84-054D-46D3-8E48-B639FCA01485}" presName="hierChild3" presStyleCnt="0"/>
      <dgm:spPr/>
    </dgm:pt>
    <dgm:pt modelId="{ED19DFAE-CED0-4193-BD61-8B2006DFD836}" type="pres">
      <dgm:prSet presAssocID="{D0E46D66-CD22-4242-A375-D5E89A3D0825}" presName="Name111" presStyleLbl="parChTrans1D2" presStyleIdx="4" presStyleCnt="6"/>
      <dgm:spPr/>
      <dgm:t>
        <a:bodyPr/>
        <a:lstStyle/>
        <a:p>
          <a:endParaRPr lang="ru-RU"/>
        </a:p>
      </dgm:t>
    </dgm:pt>
    <dgm:pt modelId="{496BAC23-3E86-4FCD-B545-B34B5D51F5A5}" type="pres">
      <dgm:prSet presAssocID="{E7DAF08C-BD24-4FC7-8CFF-E43AE8BC69F4}" presName="hierRoot3" presStyleCnt="0">
        <dgm:presLayoutVars>
          <dgm:hierBranch val="init"/>
        </dgm:presLayoutVars>
      </dgm:prSet>
      <dgm:spPr/>
    </dgm:pt>
    <dgm:pt modelId="{41DF1C67-A0A7-4D1B-9A25-86070B7033ED}" type="pres">
      <dgm:prSet presAssocID="{E7DAF08C-BD24-4FC7-8CFF-E43AE8BC69F4}" presName="rootComposite3" presStyleCnt="0"/>
      <dgm:spPr/>
    </dgm:pt>
    <dgm:pt modelId="{5BA9F31E-5150-44D9-BACD-D4F44CDDA56F}" type="pres">
      <dgm:prSet presAssocID="{E7DAF08C-BD24-4FC7-8CFF-E43AE8BC69F4}" presName="rootText3" presStyleLbl="asst1" presStyleIdx="0" presStyleCnt="2" custScaleX="132366">
        <dgm:presLayoutVars>
          <dgm:chPref val="3"/>
        </dgm:presLayoutVars>
      </dgm:prSet>
      <dgm:spPr/>
      <dgm:t>
        <a:bodyPr/>
        <a:lstStyle/>
        <a:p>
          <a:endParaRPr lang="ru-RU"/>
        </a:p>
      </dgm:t>
    </dgm:pt>
    <dgm:pt modelId="{CFD8DFF7-8BCE-4652-BA0F-A67F2D303985}" type="pres">
      <dgm:prSet presAssocID="{E7DAF08C-BD24-4FC7-8CFF-E43AE8BC69F4}" presName="rootConnector3" presStyleLbl="asst1" presStyleIdx="0" presStyleCnt="2"/>
      <dgm:spPr/>
      <dgm:t>
        <a:bodyPr/>
        <a:lstStyle/>
        <a:p>
          <a:endParaRPr lang="ru-RU"/>
        </a:p>
      </dgm:t>
    </dgm:pt>
    <dgm:pt modelId="{EEECC9B5-E4AE-4987-AF8C-3CD8F3D39F14}" type="pres">
      <dgm:prSet presAssocID="{E7DAF08C-BD24-4FC7-8CFF-E43AE8BC69F4}" presName="hierChild6" presStyleCnt="0"/>
      <dgm:spPr/>
    </dgm:pt>
    <dgm:pt modelId="{5626488C-0217-4C0B-9E59-E40CF4CF4B61}" type="pres">
      <dgm:prSet presAssocID="{E7DAF08C-BD24-4FC7-8CFF-E43AE8BC69F4}" presName="hierChild7" presStyleCnt="0"/>
      <dgm:spPr/>
    </dgm:pt>
    <dgm:pt modelId="{CB65DBD7-3A61-44D7-A991-036DC58B3EDF}" type="pres">
      <dgm:prSet presAssocID="{0945A138-0B67-4D28-8214-0627EACE8784}" presName="Name111" presStyleLbl="parChTrans1D2" presStyleIdx="5" presStyleCnt="6"/>
      <dgm:spPr/>
      <dgm:t>
        <a:bodyPr/>
        <a:lstStyle/>
        <a:p>
          <a:endParaRPr lang="ru-RU"/>
        </a:p>
      </dgm:t>
    </dgm:pt>
    <dgm:pt modelId="{92D38E89-A1DC-45D1-A867-949BF77C6895}" type="pres">
      <dgm:prSet presAssocID="{3B0EF5AA-B85B-455D-9C36-699F26F79F75}" presName="hierRoot3" presStyleCnt="0">
        <dgm:presLayoutVars>
          <dgm:hierBranch val="init"/>
        </dgm:presLayoutVars>
      </dgm:prSet>
      <dgm:spPr/>
    </dgm:pt>
    <dgm:pt modelId="{6C2429C9-3ABA-4B94-9BE5-DEA88933785A}" type="pres">
      <dgm:prSet presAssocID="{3B0EF5AA-B85B-455D-9C36-699F26F79F75}" presName="rootComposite3" presStyleCnt="0"/>
      <dgm:spPr/>
    </dgm:pt>
    <dgm:pt modelId="{5E77774F-0332-4CB9-9310-94DAB43A15BF}" type="pres">
      <dgm:prSet presAssocID="{3B0EF5AA-B85B-455D-9C36-699F26F79F75}" presName="rootText3" presStyleLbl="asst1" presStyleIdx="1" presStyleCnt="2" custScaleX="132366">
        <dgm:presLayoutVars>
          <dgm:chPref val="3"/>
        </dgm:presLayoutVars>
      </dgm:prSet>
      <dgm:spPr/>
      <dgm:t>
        <a:bodyPr/>
        <a:lstStyle/>
        <a:p>
          <a:endParaRPr lang="ru-RU"/>
        </a:p>
      </dgm:t>
    </dgm:pt>
    <dgm:pt modelId="{6384F1A1-5C72-4D9B-9C66-EE774B41E4BA}" type="pres">
      <dgm:prSet presAssocID="{3B0EF5AA-B85B-455D-9C36-699F26F79F75}" presName="rootConnector3" presStyleLbl="asst1" presStyleIdx="1" presStyleCnt="2"/>
      <dgm:spPr/>
      <dgm:t>
        <a:bodyPr/>
        <a:lstStyle/>
        <a:p>
          <a:endParaRPr lang="ru-RU"/>
        </a:p>
      </dgm:t>
    </dgm:pt>
    <dgm:pt modelId="{1806BCE5-A680-4A2B-B32E-3DEE6D65BE51}" type="pres">
      <dgm:prSet presAssocID="{3B0EF5AA-B85B-455D-9C36-699F26F79F75}" presName="hierChild6" presStyleCnt="0"/>
      <dgm:spPr/>
    </dgm:pt>
    <dgm:pt modelId="{F8CE5A81-0C5D-4853-92E0-88FD83EB1B50}" type="pres">
      <dgm:prSet presAssocID="{3B0EF5AA-B85B-455D-9C36-699F26F79F75}" presName="hierChild7" presStyleCnt="0"/>
      <dgm:spPr/>
    </dgm:pt>
  </dgm:ptLst>
  <dgm:cxnLst>
    <dgm:cxn modelId="{730851DE-88BB-4780-8BC3-F37991D4EDAE}" srcId="{C6521B84-054D-46D3-8E48-B639FCA01485}" destId="{1C20EFD2-9B6B-402A-A66E-37244D288296}" srcOrd="4" destOrd="0" parTransId="{706FAA3D-C3E4-4401-8EDA-AD425C1586C8}" sibTransId="{6CF3F885-8754-4FAA-9D3D-821737EAA8C1}"/>
    <dgm:cxn modelId="{5EBFC5F0-1C3B-4DFD-94C7-C242250A6E34}" type="presOf" srcId="{5A0C5221-CCCF-4CCE-B8DA-29DA9B0021FD}" destId="{411ABA5D-948F-4BE5-9685-62ABAAAD4ED9}" srcOrd="0" destOrd="0" presId="urn:microsoft.com/office/officeart/2005/8/layout/orgChart1"/>
    <dgm:cxn modelId="{D6E8128A-4835-4978-8986-D4A47E51BA4B}" type="presOf" srcId="{770B23B5-5D4D-49AE-B563-2BF678172444}" destId="{297BE292-DCA9-4C88-A249-5F13CA5F2799}" srcOrd="0" destOrd="0" presId="urn:microsoft.com/office/officeart/2005/8/layout/orgChart1"/>
    <dgm:cxn modelId="{92DA21E8-4056-4EBD-9EEE-B27B50DCE6FE}" type="presOf" srcId="{3B0EF5AA-B85B-455D-9C36-699F26F79F75}" destId="{5E77774F-0332-4CB9-9310-94DAB43A15BF}" srcOrd="0" destOrd="0" presId="urn:microsoft.com/office/officeart/2005/8/layout/orgChart1"/>
    <dgm:cxn modelId="{C57BB3E0-5151-42C1-9951-7BD4BE1BD06F}" type="presOf" srcId="{C6521B84-054D-46D3-8E48-B639FCA01485}" destId="{C962C1B2-457F-46F6-BE1E-BBB8E38E2E66}" srcOrd="0" destOrd="0" presId="urn:microsoft.com/office/officeart/2005/8/layout/orgChart1"/>
    <dgm:cxn modelId="{3A2B5789-E297-4052-957E-2039C372B325}" type="presOf" srcId="{E7DAF08C-BD24-4FC7-8CFF-E43AE8BC69F4}" destId="{CFD8DFF7-8BCE-4652-BA0F-A67F2D303985}" srcOrd="1" destOrd="0" presId="urn:microsoft.com/office/officeart/2005/8/layout/orgChart1"/>
    <dgm:cxn modelId="{97D00C8B-EFA8-40D3-AE27-58EFBFD09374}" type="presOf" srcId="{0945A138-0B67-4D28-8214-0627EACE8784}" destId="{CB65DBD7-3A61-44D7-A991-036DC58B3EDF}" srcOrd="0" destOrd="0" presId="urn:microsoft.com/office/officeart/2005/8/layout/orgChart1"/>
    <dgm:cxn modelId="{9FA347B9-493D-47CF-B034-68AE58591ED4}" type="presOf" srcId="{1C20EFD2-9B6B-402A-A66E-37244D288296}" destId="{FD478EE0-A785-477A-AA3B-03D579359AB3}" srcOrd="1" destOrd="0" presId="urn:microsoft.com/office/officeart/2005/8/layout/orgChart1"/>
    <dgm:cxn modelId="{A66B6DEE-F50A-43D8-AD0F-AC61D88872F8}" type="presOf" srcId="{5A0C5221-CCCF-4CCE-B8DA-29DA9B0021FD}" destId="{F3C4D015-16DE-49EA-B3C6-33E9125CA5AB}" srcOrd="1" destOrd="0" presId="urn:microsoft.com/office/officeart/2005/8/layout/orgChart1"/>
    <dgm:cxn modelId="{53A8EC60-0AB6-4EFB-9A72-D312D70707F4}" type="presOf" srcId="{3B0EF5AA-B85B-455D-9C36-699F26F79F75}" destId="{6384F1A1-5C72-4D9B-9C66-EE774B41E4BA}" srcOrd="1" destOrd="0" presId="urn:microsoft.com/office/officeart/2005/8/layout/orgChart1"/>
    <dgm:cxn modelId="{0695D69F-5279-46D5-BE87-60850A703D2B}" type="presOf" srcId="{5B726030-6E15-4830-9DBF-C026D29FDA38}" destId="{3BC68201-F261-44F1-98F3-81F660FC68F7}" srcOrd="0" destOrd="0" presId="urn:microsoft.com/office/officeart/2005/8/layout/orgChart1"/>
    <dgm:cxn modelId="{B65506C7-0456-4483-BBDA-178D59625F60}" type="presOf" srcId="{706FAA3D-C3E4-4401-8EDA-AD425C1586C8}" destId="{10EF3F03-2765-490F-A9E9-7BC5D8D4D9CA}" srcOrd="0" destOrd="0" presId="urn:microsoft.com/office/officeart/2005/8/layout/orgChart1"/>
    <dgm:cxn modelId="{D7F50A68-BBF1-496E-98B9-BE2B282F620C}" type="presOf" srcId="{C58D7642-1D96-428E-983D-78ACAFF22514}" destId="{361CAFC2-0AEB-48FC-8068-F3910D92B2B7}" srcOrd="0" destOrd="0" presId="urn:microsoft.com/office/officeart/2005/8/layout/orgChart1"/>
    <dgm:cxn modelId="{92BCAFF6-7097-42E0-AB2D-02EB081BA1EF}" srcId="{832CD3B8-2668-4378-B980-031C30A65355}" destId="{C6521B84-054D-46D3-8E48-B639FCA01485}" srcOrd="0" destOrd="0" parTransId="{25626496-C6B8-45E9-8F4F-A0B5D2D63A4A}" sibTransId="{9EB96EE8-8F8F-4BB3-8A7F-553DE16C6190}"/>
    <dgm:cxn modelId="{A13896E2-73E1-49BF-A787-1AE8A93904C5}" srcId="{C6521B84-054D-46D3-8E48-B639FCA01485}" destId="{C70C21BE-906A-4ADE-8BA2-7F3CEB97AE43}" srcOrd="5" destOrd="0" parTransId="{770B23B5-5D4D-49AE-B563-2BF678172444}" sibTransId="{019DA3B1-83AB-40A0-9658-70EB15CD6533}"/>
    <dgm:cxn modelId="{9E0A38AC-DBDB-44BE-B68A-D469F70BF6BF}" srcId="{C6521B84-054D-46D3-8E48-B639FCA01485}" destId="{E7DAF08C-BD24-4FC7-8CFF-E43AE8BC69F4}" srcOrd="0" destOrd="0" parTransId="{D0E46D66-CD22-4242-A375-D5E89A3D0825}" sibTransId="{723C8B40-A215-4F69-92EC-2D8C7941C8D2}"/>
    <dgm:cxn modelId="{F105C395-4787-4535-9542-DFC6EFC9084E}" type="presOf" srcId="{C70C21BE-906A-4ADE-8BA2-7F3CEB97AE43}" destId="{667A64C6-8FD8-4CD8-B4B6-0B33F444430E}" srcOrd="1" destOrd="0" presId="urn:microsoft.com/office/officeart/2005/8/layout/orgChart1"/>
    <dgm:cxn modelId="{5C7FC6EB-8248-4FBD-8910-449BC1A7EAD4}" type="presOf" srcId="{832CD3B8-2668-4378-B980-031C30A65355}" destId="{4E6BF8C0-AA30-4251-854F-94F0A0E22139}" srcOrd="0" destOrd="0" presId="urn:microsoft.com/office/officeart/2005/8/layout/orgChart1"/>
    <dgm:cxn modelId="{5F9556F0-8FA8-4977-B730-489018DE061C}" type="presOf" srcId="{9F4FEAEB-3F5D-4851-95E1-08FA91007F2B}" destId="{3A74840E-649C-4BE3-959E-BDB71503CA26}" srcOrd="0" destOrd="0" presId="urn:microsoft.com/office/officeart/2005/8/layout/orgChart1"/>
    <dgm:cxn modelId="{56E3440D-381F-4838-AA31-F3FE7E3EEF8C}" srcId="{C6521B84-054D-46D3-8E48-B639FCA01485}" destId="{5A0C5221-CCCF-4CCE-B8DA-29DA9B0021FD}" srcOrd="2" destOrd="0" parTransId="{5B726030-6E15-4830-9DBF-C026D29FDA38}" sibTransId="{F3556A4B-7289-4600-B9E7-FE0CE0CAA47A}"/>
    <dgm:cxn modelId="{39C748E1-1C32-40E8-8937-2C2DFB3A90BF}" type="presOf" srcId="{C6521B84-054D-46D3-8E48-B639FCA01485}" destId="{E84FD2EE-450D-4411-ADBA-DABC4997E26D}" srcOrd="1" destOrd="0" presId="urn:microsoft.com/office/officeart/2005/8/layout/orgChart1"/>
    <dgm:cxn modelId="{79BC8370-7A6C-48C1-8E3A-E91E6C46A34B}" type="presOf" srcId="{1C20EFD2-9B6B-402A-A66E-37244D288296}" destId="{3A2DE364-6659-4895-9C8B-FED5EA52F881}" srcOrd="0" destOrd="0" presId="urn:microsoft.com/office/officeart/2005/8/layout/orgChart1"/>
    <dgm:cxn modelId="{36F7A9F1-5EF0-481D-BFCA-81047EC6E972}" type="presOf" srcId="{C58D7642-1D96-428E-983D-78ACAFF22514}" destId="{C5CFDBDB-5A1A-497C-9961-EC39EDDD9E62}" srcOrd="1" destOrd="0" presId="urn:microsoft.com/office/officeart/2005/8/layout/orgChart1"/>
    <dgm:cxn modelId="{2E8692A3-9294-490D-BF49-F3D9CC8DBA9C}" type="presOf" srcId="{E7DAF08C-BD24-4FC7-8CFF-E43AE8BC69F4}" destId="{5BA9F31E-5150-44D9-BACD-D4F44CDDA56F}" srcOrd="0" destOrd="0" presId="urn:microsoft.com/office/officeart/2005/8/layout/orgChart1"/>
    <dgm:cxn modelId="{DFF1CEEB-5BC3-45BA-A0C6-09A66E4488EC}" srcId="{C6521B84-054D-46D3-8E48-B639FCA01485}" destId="{3B0EF5AA-B85B-455D-9C36-699F26F79F75}" srcOrd="1" destOrd="0" parTransId="{0945A138-0B67-4D28-8214-0627EACE8784}" sibTransId="{16AAC27D-4E69-4CD1-8E45-1E9870833C06}"/>
    <dgm:cxn modelId="{BFD9C895-D561-4E22-BB4C-93899C4A4A08}" srcId="{C6521B84-054D-46D3-8E48-B639FCA01485}" destId="{C58D7642-1D96-428E-983D-78ACAFF22514}" srcOrd="3" destOrd="0" parTransId="{9F4FEAEB-3F5D-4851-95E1-08FA91007F2B}" sibTransId="{4FF70AAE-B644-45CB-B07B-72DB9505682C}"/>
    <dgm:cxn modelId="{031EC0BB-DB3E-46CD-B578-5569D9A4B036}" type="presOf" srcId="{C70C21BE-906A-4ADE-8BA2-7F3CEB97AE43}" destId="{ECA1A10C-25BF-4BD9-A2A5-4FA3E097E9A6}" srcOrd="0" destOrd="0" presId="urn:microsoft.com/office/officeart/2005/8/layout/orgChart1"/>
    <dgm:cxn modelId="{BD0CEB7C-DF96-475C-BD25-AF8CBE8894C8}" type="presOf" srcId="{D0E46D66-CD22-4242-A375-D5E89A3D0825}" destId="{ED19DFAE-CED0-4193-BD61-8B2006DFD836}" srcOrd="0" destOrd="0" presId="urn:microsoft.com/office/officeart/2005/8/layout/orgChart1"/>
    <dgm:cxn modelId="{10B2589F-38D6-403B-B1B7-7795420A459B}" type="presParOf" srcId="{4E6BF8C0-AA30-4251-854F-94F0A0E22139}" destId="{513C566C-2A4D-48E8-91E7-667217E62758}" srcOrd="0" destOrd="0" presId="urn:microsoft.com/office/officeart/2005/8/layout/orgChart1"/>
    <dgm:cxn modelId="{19E75BA6-DC07-4CF9-8272-F33E5537DDD4}" type="presParOf" srcId="{513C566C-2A4D-48E8-91E7-667217E62758}" destId="{4922A85D-B3F3-487D-8A85-315045A3F3A1}" srcOrd="0" destOrd="0" presId="urn:microsoft.com/office/officeart/2005/8/layout/orgChart1"/>
    <dgm:cxn modelId="{3A9A6C8E-D919-4263-88FE-D1024D2C9A20}" type="presParOf" srcId="{4922A85D-B3F3-487D-8A85-315045A3F3A1}" destId="{C962C1B2-457F-46F6-BE1E-BBB8E38E2E66}" srcOrd="0" destOrd="0" presId="urn:microsoft.com/office/officeart/2005/8/layout/orgChart1"/>
    <dgm:cxn modelId="{402C06F7-2DF5-492D-AA26-08063A8F3B56}" type="presParOf" srcId="{4922A85D-B3F3-487D-8A85-315045A3F3A1}" destId="{E84FD2EE-450D-4411-ADBA-DABC4997E26D}" srcOrd="1" destOrd="0" presId="urn:microsoft.com/office/officeart/2005/8/layout/orgChart1"/>
    <dgm:cxn modelId="{B9F3190B-CD08-4033-B3B8-161AF1E69519}" type="presParOf" srcId="{513C566C-2A4D-48E8-91E7-667217E62758}" destId="{F444B275-C59C-4A58-9660-BB72B64AA3B6}" srcOrd="1" destOrd="0" presId="urn:microsoft.com/office/officeart/2005/8/layout/orgChart1"/>
    <dgm:cxn modelId="{99EA27BF-AEF0-4C28-9036-DBF089067DEB}" type="presParOf" srcId="{F444B275-C59C-4A58-9660-BB72B64AA3B6}" destId="{3BC68201-F261-44F1-98F3-81F660FC68F7}" srcOrd="0" destOrd="0" presId="urn:microsoft.com/office/officeart/2005/8/layout/orgChart1"/>
    <dgm:cxn modelId="{34986B99-FEAD-4E52-AD47-B17BFDB6F35A}" type="presParOf" srcId="{F444B275-C59C-4A58-9660-BB72B64AA3B6}" destId="{7B41998F-600E-4329-AD2A-4974937826CB}" srcOrd="1" destOrd="0" presId="urn:microsoft.com/office/officeart/2005/8/layout/orgChart1"/>
    <dgm:cxn modelId="{EAD8C49E-C212-4BF6-9244-0126C226F4A2}" type="presParOf" srcId="{7B41998F-600E-4329-AD2A-4974937826CB}" destId="{FF59E958-18D0-4BDF-80E0-F03758959D47}" srcOrd="0" destOrd="0" presId="urn:microsoft.com/office/officeart/2005/8/layout/orgChart1"/>
    <dgm:cxn modelId="{B1DE0A95-D9E6-4285-A947-727A6A14A7BA}" type="presParOf" srcId="{FF59E958-18D0-4BDF-80E0-F03758959D47}" destId="{411ABA5D-948F-4BE5-9685-62ABAAAD4ED9}" srcOrd="0" destOrd="0" presId="urn:microsoft.com/office/officeart/2005/8/layout/orgChart1"/>
    <dgm:cxn modelId="{3BDEA030-EF88-49AF-9B51-D0938CF938BD}" type="presParOf" srcId="{FF59E958-18D0-4BDF-80E0-F03758959D47}" destId="{F3C4D015-16DE-49EA-B3C6-33E9125CA5AB}" srcOrd="1" destOrd="0" presId="urn:microsoft.com/office/officeart/2005/8/layout/orgChart1"/>
    <dgm:cxn modelId="{27A0611B-DE36-4415-A9DA-01A7D61229B1}" type="presParOf" srcId="{7B41998F-600E-4329-AD2A-4974937826CB}" destId="{564EA415-BCB0-4241-AEBD-76DC67D76696}" srcOrd="1" destOrd="0" presId="urn:microsoft.com/office/officeart/2005/8/layout/orgChart1"/>
    <dgm:cxn modelId="{36733766-28CC-425E-B646-DD684DADA291}" type="presParOf" srcId="{7B41998F-600E-4329-AD2A-4974937826CB}" destId="{F2C63BE1-42FE-4D90-972E-45219C7266E5}" srcOrd="2" destOrd="0" presId="urn:microsoft.com/office/officeart/2005/8/layout/orgChart1"/>
    <dgm:cxn modelId="{7829164B-CE4F-420A-9F23-D6BDEABD4AC9}" type="presParOf" srcId="{F444B275-C59C-4A58-9660-BB72B64AA3B6}" destId="{3A74840E-649C-4BE3-959E-BDB71503CA26}" srcOrd="2" destOrd="0" presId="urn:microsoft.com/office/officeart/2005/8/layout/orgChart1"/>
    <dgm:cxn modelId="{C845BB48-EBC1-4DB1-B2F6-83EBE0B602DC}" type="presParOf" srcId="{F444B275-C59C-4A58-9660-BB72B64AA3B6}" destId="{B8351EB7-FE3F-4828-A08C-3765418F5316}" srcOrd="3" destOrd="0" presId="urn:microsoft.com/office/officeart/2005/8/layout/orgChart1"/>
    <dgm:cxn modelId="{3F8C2782-1F31-45A5-907B-F077B666CCCD}" type="presParOf" srcId="{B8351EB7-FE3F-4828-A08C-3765418F5316}" destId="{996804C6-1E33-4D98-857F-250B8F4169A6}" srcOrd="0" destOrd="0" presId="urn:microsoft.com/office/officeart/2005/8/layout/orgChart1"/>
    <dgm:cxn modelId="{5AE12D5B-FD6C-409B-9645-B47A0BCC7AC0}" type="presParOf" srcId="{996804C6-1E33-4D98-857F-250B8F4169A6}" destId="{361CAFC2-0AEB-48FC-8068-F3910D92B2B7}" srcOrd="0" destOrd="0" presId="urn:microsoft.com/office/officeart/2005/8/layout/orgChart1"/>
    <dgm:cxn modelId="{9D1634AD-7752-40F8-9F52-7CF71D423D8D}" type="presParOf" srcId="{996804C6-1E33-4D98-857F-250B8F4169A6}" destId="{C5CFDBDB-5A1A-497C-9961-EC39EDDD9E62}" srcOrd="1" destOrd="0" presId="urn:microsoft.com/office/officeart/2005/8/layout/orgChart1"/>
    <dgm:cxn modelId="{75839571-6DE3-4351-AF6E-D00399D6D5BE}" type="presParOf" srcId="{B8351EB7-FE3F-4828-A08C-3765418F5316}" destId="{34511DAE-39D6-4E6E-9D35-4F310A6B75FB}" srcOrd="1" destOrd="0" presId="urn:microsoft.com/office/officeart/2005/8/layout/orgChart1"/>
    <dgm:cxn modelId="{470BD9B1-7C66-46A8-89BB-5D1119621D50}" type="presParOf" srcId="{B8351EB7-FE3F-4828-A08C-3765418F5316}" destId="{93FB1C88-58D0-443B-82B1-7D98B18AECA7}" srcOrd="2" destOrd="0" presId="urn:microsoft.com/office/officeart/2005/8/layout/orgChart1"/>
    <dgm:cxn modelId="{0566C955-EF53-49F9-BC6A-A425C64CCDBA}" type="presParOf" srcId="{F444B275-C59C-4A58-9660-BB72B64AA3B6}" destId="{10EF3F03-2765-490F-A9E9-7BC5D8D4D9CA}" srcOrd="4" destOrd="0" presId="urn:microsoft.com/office/officeart/2005/8/layout/orgChart1"/>
    <dgm:cxn modelId="{A87E9669-6390-4147-9C9E-FA68FF09E236}" type="presParOf" srcId="{F444B275-C59C-4A58-9660-BB72B64AA3B6}" destId="{22ED1A71-CC36-42B7-B74A-67CD3B9F17C1}" srcOrd="5" destOrd="0" presId="urn:microsoft.com/office/officeart/2005/8/layout/orgChart1"/>
    <dgm:cxn modelId="{122DFA40-2832-49E5-9B50-86E1FC16CA4F}" type="presParOf" srcId="{22ED1A71-CC36-42B7-B74A-67CD3B9F17C1}" destId="{04CE752B-0E5F-485B-A842-42A7C5284106}" srcOrd="0" destOrd="0" presId="urn:microsoft.com/office/officeart/2005/8/layout/orgChart1"/>
    <dgm:cxn modelId="{47D33723-7A05-4934-A635-EE164F03907A}" type="presParOf" srcId="{04CE752B-0E5F-485B-A842-42A7C5284106}" destId="{3A2DE364-6659-4895-9C8B-FED5EA52F881}" srcOrd="0" destOrd="0" presId="urn:microsoft.com/office/officeart/2005/8/layout/orgChart1"/>
    <dgm:cxn modelId="{CCB86F31-7FF5-4BA0-8733-458D6B5C19BD}" type="presParOf" srcId="{04CE752B-0E5F-485B-A842-42A7C5284106}" destId="{FD478EE0-A785-477A-AA3B-03D579359AB3}" srcOrd="1" destOrd="0" presId="urn:microsoft.com/office/officeart/2005/8/layout/orgChart1"/>
    <dgm:cxn modelId="{19160446-F0F4-40C5-8693-4C4573070280}" type="presParOf" srcId="{22ED1A71-CC36-42B7-B74A-67CD3B9F17C1}" destId="{840CB6D4-C0BB-4A5C-8819-176562C7A0A7}" srcOrd="1" destOrd="0" presId="urn:microsoft.com/office/officeart/2005/8/layout/orgChart1"/>
    <dgm:cxn modelId="{E13C51EE-6CE4-429B-9245-1CAC9DD83B18}" type="presParOf" srcId="{22ED1A71-CC36-42B7-B74A-67CD3B9F17C1}" destId="{420BD60A-65E2-45E3-85F6-DBF58ECA842E}" srcOrd="2" destOrd="0" presId="urn:microsoft.com/office/officeart/2005/8/layout/orgChart1"/>
    <dgm:cxn modelId="{67287FC4-CFE5-4B3A-B3A2-E25F35F0C096}" type="presParOf" srcId="{F444B275-C59C-4A58-9660-BB72B64AA3B6}" destId="{297BE292-DCA9-4C88-A249-5F13CA5F2799}" srcOrd="6" destOrd="0" presId="urn:microsoft.com/office/officeart/2005/8/layout/orgChart1"/>
    <dgm:cxn modelId="{18EC348B-D8FE-49E7-AD8C-6982F13D6CE5}" type="presParOf" srcId="{F444B275-C59C-4A58-9660-BB72B64AA3B6}" destId="{B69D35D0-9765-436C-929D-FDCC382EC242}" srcOrd="7" destOrd="0" presId="urn:microsoft.com/office/officeart/2005/8/layout/orgChart1"/>
    <dgm:cxn modelId="{E0AA9413-BC76-47C3-AFC2-4FA2629A8896}" type="presParOf" srcId="{B69D35D0-9765-436C-929D-FDCC382EC242}" destId="{48997254-1C88-4641-9078-AC0AF22AE2E5}" srcOrd="0" destOrd="0" presId="urn:microsoft.com/office/officeart/2005/8/layout/orgChart1"/>
    <dgm:cxn modelId="{2A3FB4DF-A9D8-47F1-AD7F-BF4351775CDE}" type="presParOf" srcId="{48997254-1C88-4641-9078-AC0AF22AE2E5}" destId="{ECA1A10C-25BF-4BD9-A2A5-4FA3E097E9A6}" srcOrd="0" destOrd="0" presId="urn:microsoft.com/office/officeart/2005/8/layout/orgChart1"/>
    <dgm:cxn modelId="{26380CF1-5C85-4287-8E46-DE03028FFFBC}" type="presParOf" srcId="{48997254-1C88-4641-9078-AC0AF22AE2E5}" destId="{667A64C6-8FD8-4CD8-B4B6-0B33F444430E}" srcOrd="1" destOrd="0" presId="urn:microsoft.com/office/officeart/2005/8/layout/orgChart1"/>
    <dgm:cxn modelId="{4EAFBE5A-8045-4420-87F5-6BC6FD27335C}" type="presParOf" srcId="{B69D35D0-9765-436C-929D-FDCC382EC242}" destId="{B988DF6E-DA8B-4935-87A1-74ACA868B2A7}" srcOrd="1" destOrd="0" presId="urn:microsoft.com/office/officeart/2005/8/layout/orgChart1"/>
    <dgm:cxn modelId="{DDEC2F25-981B-453A-BAA0-8908DAEE9288}" type="presParOf" srcId="{B69D35D0-9765-436C-929D-FDCC382EC242}" destId="{74DB4081-3A16-4788-9BFE-A41D250C6E29}" srcOrd="2" destOrd="0" presId="urn:microsoft.com/office/officeart/2005/8/layout/orgChart1"/>
    <dgm:cxn modelId="{11CA70EA-E437-4359-87CA-F65EE971D47E}" type="presParOf" srcId="{513C566C-2A4D-48E8-91E7-667217E62758}" destId="{02F67756-7140-4A1E-B6B6-BCD8AB3C1B04}" srcOrd="2" destOrd="0" presId="urn:microsoft.com/office/officeart/2005/8/layout/orgChart1"/>
    <dgm:cxn modelId="{26682FAF-9FCC-43D8-B150-821D09EB3C61}" type="presParOf" srcId="{02F67756-7140-4A1E-B6B6-BCD8AB3C1B04}" destId="{ED19DFAE-CED0-4193-BD61-8B2006DFD836}" srcOrd="0" destOrd="0" presId="urn:microsoft.com/office/officeart/2005/8/layout/orgChart1"/>
    <dgm:cxn modelId="{E5694802-04F8-4ADD-8872-70C1FD373CA1}" type="presParOf" srcId="{02F67756-7140-4A1E-B6B6-BCD8AB3C1B04}" destId="{496BAC23-3E86-4FCD-B545-B34B5D51F5A5}" srcOrd="1" destOrd="0" presId="urn:microsoft.com/office/officeart/2005/8/layout/orgChart1"/>
    <dgm:cxn modelId="{1753127D-D512-4C54-97BE-379A77FCC249}" type="presParOf" srcId="{496BAC23-3E86-4FCD-B545-B34B5D51F5A5}" destId="{41DF1C67-A0A7-4D1B-9A25-86070B7033ED}" srcOrd="0" destOrd="0" presId="urn:microsoft.com/office/officeart/2005/8/layout/orgChart1"/>
    <dgm:cxn modelId="{7DFDBE2E-449A-4FD4-BF9B-2C53E74CCAC0}" type="presParOf" srcId="{41DF1C67-A0A7-4D1B-9A25-86070B7033ED}" destId="{5BA9F31E-5150-44D9-BACD-D4F44CDDA56F}" srcOrd="0" destOrd="0" presId="urn:microsoft.com/office/officeart/2005/8/layout/orgChart1"/>
    <dgm:cxn modelId="{4AD55EE7-216F-426A-9FA0-9F4E8D3E268C}" type="presParOf" srcId="{41DF1C67-A0A7-4D1B-9A25-86070B7033ED}" destId="{CFD8DFF7-8BCE-4652-BA0F-A67F2D303985}" srcOrd="1" destOrd="0" presId="urn:microsoft.com/office/officeart/2005/8/layout/orgChart1"/>
    <dgm:cxn modelId="{D888ED25-B014-49CC-9BFD-A22584048A8B}" type="presParOf" srcId="{496BAC23-3E86-4FCD-B545-B34B5D51F5A5}" destId="{EEECC9B5-E4AE-4987-AF8C-3CD8F3D39F14}" srcOrd="1" destOrd="0" presId="urn:microsoft.com/office/officeart/2005/8/layout/orgChart1"/>
    <dgm:cxn modelId="{DB8D73A7-DB97-46C7-970A-740BB290D6EE}" type="presParOf" srcId="{496BAC23-3E86-4FCD-B545-B34B5D51F5A5}" destId="{5626488C-0217-4C0B-9E59-E40CF4CF4B61}" srcOrd="2" destOrd="0" presId="urn:microsoft.com/office/officeart/2005/8/layout/orgChart1"/>
    <dgm:cxn modelId="{2674696F-4D79-42C4-BA12-88CDA9D5D384}" type="presParOf" srcId="{02F67756-7140-4A1E-B6B6-BCD8AB3C1B04}" destId="{CB65DBD7-3A61-44D7-A991-036DC58B3EDF}" srcOrd="2" destOrd="0" presId="urn:microsoft.com/office/officeart/2005/8/layout/orgChart1"/>
    <dgm:cxn modelId="{7F0E978A-9A92-4BC7-929C-7199D4AD2E8C}" type="presParOf" srcId="{02F67756-7140-4A1E-B6B6-BCD8AB3C1B04}" destId="{92D38E89-A1DC-45D1-A867-949BF77C6895}" srcOrd="3" destOrd="0" presId="urn:microsoft.com/office/officeart/2005/8/layout/orgChart1"/>
    <dgm:cxn modelId="{29720115-9910-4B6E-824E-5F79A2DC2860}" type="presParOf" srcId="{92D38E89-A1DC-45D1-A867-949BF77C6895}" destId="{6C2429C9-3ABA-4B94-9BE5-DEA88933785A}" srcOrd="0" destOrd="0" presId="urn:microsoft.com/office/officeart/2005/8/layout/orgChart1"/>
    <dgm:cxn modelId="{260A95C0-E1DA-4239-8E88-41ECEEF69ADB}" type="presParOf" srcId="{6C2429C9-3ABA-4B94-9BE5-DEA88933785A}" destId="{5E77774F-0332-4CB9-9310-94DAB43A15BF}" srcOrd="0" destOrd="0" presId="urn:microsoft.com/office/officeart/2005/8/layout/orgChart1"/>
    <dgm:cxn modelId="{712DE868-1B15-42D2-9917-94CFFCCD4C1E}" type="presParOf" srcId="{6C2429C9-3ABA-4B94-9BE5-DEA88933785A}" destId="{6384F1A1-5C72-4D9B-9C66-EE774B41E4BA}" srcOrd="1" destOrd="0" presId="urn:microsoft.com/office/officeart/2005/8/layout/orgChart1"/>
    <dgm:cxn modelId="{72DA15A4-A678-4623-841C-1E37096230E5}" type="presParOf" srcId="{92D38E89-A1DC-45D1-A867-949BF77C6895}" destId="{1806BCE5-A680-4A2B-B32E-3DEE6D65BE51}" srcOrd="1" destOrd="0" presId="urn:microsoft.com/office/officeart/2005/8/layout/orgChart1"/>
    <dgm:cxn modelId="{C3DC5D6A-147B-48A9-B34E-4C7A1794FDBF}" type="presParOf" srcId="{92D38E89-A1DC-45D1-A867-949BF77C6895}" destId="{F8CE5A81-0C5D-4853-92E0-88FD83EB1B5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C47BE1-9B25-4F14-BD78-56F604058079}">
      <dsp:nvSpPr>
        <dsp:cNvPr id="0" name=""/>
        <dsp:cNvSpPr/>
      </dsp:nvSpPr>
      <dsp:spPr>
        <a:xfrm>
          <a:off x="0" y="3132101"/>
          <a:ext cx="7572428" cy="25107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just" defTabSz="622300" rtl="0">
            <a:lnSpc>
              <a:spcPct val="90000"/>
            </a:lnSpc>
            <a:spcBef>
              <a:spcPct val="0"/>
            </a:spcBef>
            <a:spcAft>
              <a:spcPct val="35000"/>
            </a:spcAft>
          </a:pPr>
          <a:r>
            <a:rPr lang="ru-RU" sz="1400" kern="1200" dirty="0" smtClean="0"/>
            <a:t>	</a:t>
          </a:r>
          <a:r>
            <a:rPr lang="ru-RU" sz="1600" kern="1200" dirty="0" smtClean="0"/>
            <a:t>Большое влияние на умственное развитие оказывает обучение. К началу дошкольного возраста психическое развитие ребенка достигает такого уровня, при котором можно формировать двигательные, речевые, сенсорные и ряд интеллектуальных навыков, появляется возможность вводить элементы учебной деятельности. Под влиянием обучения и воспитания происходит интенсивное развитие всех познавательных психических процессов. Всякая психическая функция формируется и преобразуется в процессе взаимодействия ребенка и взрослого. Родители, педагоги являются главными участниками в развитии познавательных возможностей каждого ребенка.</a:t>
          </a:r>
          <a:endParaRPr lang="ru-RU" sz="1600" kern="1200" dirty="0"/>
        </a:p>
      </dsp:txBody>
      <dsp:txXfrm>
        <a:off x="0" y="3132101"/>
        <a:ext cx="7572428" cy="2510730"/>
      </dsp:txXfrm>
    </dsp:sp>
    <dsp:sp modelId="{D618DC7A-9B7E-4B97-9347-2FEED79C7035}">
      <dsp:nvSpPr>
        <dsp:cNvPr id="0" name=""/>
        <dsp:cNvSpPr/>
      </dsp:nvSpPr>
      <dsp:spPr>
        <a:xfrm rot="10800000" flipV="1">
          <a:off x="0" y="2896884"/>
          <a:ext cx="7572428" cy="180070"/>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222250" rtl="0">
            <a:lnSpc>
              <a:spcPct val="90000"/>
            </a:lnSpc>
            <a:spcBef>
              <a:spcPct val="0"/>
            </a:spcBef>
            <a:spcAft>
              <a:spcPct val="35000"/>
            </a:spcAft>
          </a:pPr>
          <a:endParaRPr lang="ru-RU" sz="500" kern="1200" dirty="0"/>
        </a:p>
      </dsp:txBody>
      <dsp:txXfrm>
        <a:off x="0" y="2896884"/>
        <a:ext cx="7572428" cy="63204"/>
      </dsp:txXfrm>
    </dsp:sp>
    <dsp:sp modelId="{92AB0E7B-E605-4082-A641-ACF627F3A944}">
      <dsp:nvSpPr>
        <dsp:cNvPr id="0" name=""/>
        <dsp:cNvSpPr/>
      </dsp:nvSpPr>
      <dsp:spPr>
        <a:xfrm>
          <a:off x="0" y="2832677"/>
          <a:ext cx="7572428" cy="30951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lvl="0" algn="ctr" defTabSz="844550" rtl="0">
            <a:lnSpc>
              <a:spcPct val="90000"/>
            </a:lnSpc>
            <a:spcBef>
              <a:spcPct val="0"/>
            </a:spcBef>
            <a:spcAft>
              <a:spcPct val="35000"/>
            </a:spcAft>
          </a:pPr>
          <a:endParaRPr lang="ru-RU" sz="1900" kern="1200" dirty="0"/>
        </a:p>
      </dsp:txBody>
      <dsp:txXfrm>
        <a:off x="0" y="2832677"/>
        <a:ext cx="7572428" cy="309519"/>
      </dsp:txXfrm>
    </dsp:sp>
    <dsp:sp modelId="{5D077432-CEC8-4F00-ACA0-7FAC990292FF}">
      <dsp:nvSpPr>
        <dsp:cNvPr id="0" name=""/>
        <dsp:cNvSpPr/>
      </dsp:nvSpPr>
      <dsp:spPr>
        <a:xfrm rot="10800000">
          <a:off x="0" y="770"/>
          <a:ext cx="7572428" cy="2842003"/>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just" defTabSz="711200" rtl="0">
            <a:lnSpc>
              <a:spcPct val="90000"/>
            </a:lnSpc>
            <a:spcBef>
              <a:spcPct val="0"/>
            </a:spcBef>
            <a:spcAft>
              <a:spcPct val="35000"/>
            </a:spcAft>
          </a:pPr>
          <a:r>
            <a:rPr lang="ru-RU" sz="1600" kern="1200" dirty="0" smtClean="0"/>
            <a:t>	Дошкольный возраст - начальный этап формирования личности. Движущими силами развития психики дошкольника являются его потребности. Важнейшие из них: потребность в общении, с помощью которой усваивается социальный опыт; потребность во внешних впечатлениях, в результате чего происходит развитие познавательных способностей, а также потребность в движении, приводящая к овладению целой системой разнообразных навыков и умений. </a:t>
          </a:r>
          <a:endParaRPr lang="ru-RU" sz="1600" kern="1200" dirty="0"/>
        </a:p>
      </dsp:txBody>
      <dsp:txXfrm rot="10800000">
        <a:off x="0" y="770"/>
        <a:ext cx="7572428" cy="18466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65DBD7-3A61-44D7-A991-036DC58B3EDF}">
      <dsp:nvSpPr>
        <dsp:cNvPr id="0" name=""/>
        <dsp:cNvSpPr/>
      </dsp:nvSpPr>
      <dsp:spPr>
        <a:xfrm>
          <a:off x="4056221" y="1947795"/>
          <a:ext cx="166888" cy="731129"/>
        </a:xfrm>
        <a:custGeom>
          <a:avLst/>
          <a:gdLst/>
          <a:ahLst/>
          <a:cxnLst/>
          <a:rect l="0" t="0" r="0" b="0"/>
          <a:pathLst>
            <a:path>
              <a:moveTo>
                <a:pt x="0" y="0"/>
              </a:moveTo>
              <a:lnTo>
                <a:pt x="0" y="731129"/>
              </a:lnTo>
              <a:lnTo>
                <a:pt x="166888" y="73112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19DFAE-CED0-4193-BD61-8B2006DFD836}">
      <dsp:nvSpPr>
        <dsp:cNvPr id="0" name=""/>
        <dsp:cNvSpPr/>
      </dsp:nvSpPr>
      <dsp:spPr>
        <a:xfrm>
          <a:off x="3889332" y="1947795"/>
          <a:ext cx="166888" cy="731129"/>
        </a:xfrm>
        <a:custGeom>
          <a:avLst/>
          <a:gdLst/>
          <a:ahLst/>
          <a:cxnLst/>
          <a:rect l="0" t="0" r="0" b="0"/>
          <a:pathLst>
            <a:path>
              <a:moveTo>
                <a:pt x="166888" y="0"/>
              </a:moveTo>
              <a:lnTo>
                <a:pt x="166888" y="731129"/>
              </a:lnTo>
              <a:lnTo>
                <a:pt x="0" y="73112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7BE292-DCA9-4C88-A249-5F13CA5F2799}">
      <dsp:nvSpPr>
        <dsp:cNvPr id="0" name=""/>
        <dsp:cNvSpPr/>
      </dsp:nvSpPr>
      <dsp:spPr>
        <a:xfrm>
          <a:off x="4056221" y="1947795"/>
          <a:ext cx="3075140" cy="1462259"/>
        </a:xfrm>
        <a:custGeom>
          <a:avLst/>
          <a:gdLst/>
          <a:ahLst/>
          <a:cxnLst/>
          <a:rect l="0" t="0" r="0" b="0"/>
          <a:pathLst>
            <a:path>
              <a:moveTo>
                <a:pt x="0" y="0"/>
              </a:moveTo>
              <a:lnTo>
                <a:pt x="0" y="1295371"/>
              </a:lnTo>
              <a:lnTo>
                <a:pt x="3075140" y="1295371"/>
              </a:lnTo>
              <a:lnTo>
                <a:pt x="3075140" y="146225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EF3F03-2765-490F-A9E9-7BC5D8D4D9CA}">
      <dsp:nvSpPr>
        <dsp:cNvPr id="0" name=""/>
        <dsp:cNvSpPr/>
      </dsp:nvSpPr>
      <dsp:spPr>
        <a:xfrm>
          <a:off x="4056221" y="1947795"/>
          <a:ext cx="848134" cy="1459669"/>
        </a:xfrm>
        <a:custGeom>
          <a:avLst/>
          <a:gdLst/>
          <a:ahLst/>
          <a:cxnLst/>
          <a:rect l="0" t="0" r="0" b="0"/>
          <a:pathLst>
            <a:path>
              <a:moveTo>
                <a:pt x="0" y="0"/>
              </a:moveTo>
              <a:lnTo>
                <a:pt x="0" y="1292780"/>
              </a:lnTo>
              <a:lnTo>
                <a:pt x="848134" y="1292780"/>
              </a:lnTo>
              <a:lnTo>
                <a:pt x="848134" y="14596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74840E-649C-4BE3-959E-BDB71503CA26}">
      <dsp:nvSpPr>
        <dsp:cNvPr id="0" name=""/>
        <dsp:cNvSpPr/>
      </dsp:nvSpPr>
      <dsp:spPr>
        <a:xfrm>
          <a:off x="2823488" y="1947795"/>
          <a:ext cx="1232732" cy="1462259"/>
        </a:xfrm>
        <a:custGeom>
          <a:avLst/>
          <a:gdLst/>
          <a:ahLst/>
          <a:cxnLst/>
          <a:rect l="0" t="0" r="0" b="0"/>
          <a:pathLst>
            <a:path>
              <a:moveTo>
                <a:pt x="1232732" y="0"/>
              </a:moveTo>
              <a:lnTo>
                <a:pt x="1232732" y="1295371"/>
              </a:lnTo>
              <a:lnTo>
                <a:pt x="0" y="1295371"/>
              </a:lnTo>
              <a:lnTo>
                <a:pt x="0" y="146225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C68201-F261-44F1-98F3-81F660FC68F7}">
      <dsp:nvSpPr>
        <dsp:cNvPr id="0" name=""/>
        <dsp:cNvSpPr/>
      </dsp:nvSpPr>
      <dsp:spPr>
        <a:xfrm>
          <a:off x="797479" y="1947795"/>
          <a:ext cx="3258741" cy="1462259"/>
        </a:xfrm>
        <a:custGeom>
          <a:avLst/>
          <a:gdLst/>
          <a:ahLst/>
          <a:cxnLst/>
          <a:rect l="0" t="0" r="0" b="0"/>
          <a:pathLst>
            <a:path>
              <a:moveTo>
                <a:pt x="3258741" y="0"/>
              </a:moveTo>
              <a:lnTo>
                <a:pt x="3258741" y="1295371"/>
              </a:lnTo>
              <a:lnTo>
                <a:pt x="0" y="1295371"/>
              </a:lnTo>
              <a:lnTo>
                <a:pt x="0" y="146225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62C1B2-457F-46F6-BE1E-BBB8E38E2E66}">
      <dsp:nvSpPr>
        <dsp:cNvPr id="0" name=""/>
        <dsp:cNvSpPr/>
      </dsp:nvSpPr>
      <dsp:spPr>
        <a:xfrm>
          <a:off x="2209386" y="1153088"/>
          <a:ext cx="3693668" cy="7947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ru-RU" sz="2400" kern="1200" dirty="0" smtClean="0">
              <a:latin typeface="Times New Roman" pitchFamily="18" charset="0"/>
              <a:cs typeface="Times New Roman" pitchFamily="18" charset="0"/>
            </a:rPr>
            <a:t>ПОЗНАВАТЕЛЬНЫЕ ПРОЦЕССЫ</a:t>
          </a:r>
          <a:endParaRPr lang="ru-RU" sz="2400" kern="1200" dirty="0">
            <a:latin typeface="Times New Roman" pitchFamily="18" charset="0"/>
            <a:cs typeface="Times New Roman" pitchFamily="18" charset="0"/>
          </a:endParaRPr>
        </a:p>
      </dsp:txBody>
      <dsp:txXfrm>
        <a:off x="2209386" y="1153088"/>
        <a:ext cx="3693668" cy="794706"/>
      </dsp:txXfrm>
    </dsp:sp>
    <dsp:sp modelId="{411ABA5D-948F-4BE5-9685-62ABAAAD4ED9}">
      <dsp:nvSpPr>
        <dsp:cNvPr id="0" name=""/>
        <dsp:cNvSpPr/>
      </dsp:nvSpPr>
      <dsp:spPr>
        <a:xfrm>
          <a:off x="2773" y="3410054"/>
          <a:ext cx="1589412" cy="7947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i="1" kern="1200" dirty="0" smtClean="0">
              <a:latin typeface="Times New Roman" pitchFamily="18" charset="0"/>
              <a:cs typeface="Times New Roman" pitchFamily="18" charset="0"/>
            </a:rPr>
            <a:t>ПАМЯТЬ</a:t>
          </a:r>
          <a:endParaRPr lang="ru-RU" sz="1800" i="1" kern="1200" dirty="0">
            <a:latin typeface="Times New Roman" pitchFamily="18" charset="0"/>
            <a:cs typeface="Times New Roman" pitchFamily="18" charset="0"/>
          </a:endParaRPr>
        </a:p>
      </dsp:txBody>
      <dsp:txXfrm>
        <a:off x="2773" y="3410054"/>
        <a:ext cx="1589412" cy="794706"/>
      </dsp:txXfrm>
    </dsp:sp>
    <dsp:sp modelId="{361CAFC2-0AEB-48FC-8068-F3910D92B2B7}">
      <dsp:nvSpPr>
        <dsp:cNvPr id="0" name=""/>
        <dsp:cNvSpPr/>
      </dsp:nvSpPr>
      <dsp:spPr>
        <a:xfrm>
          <a:off x="1925962" y="3410054"/>
          <a:ext cx="1795050" cy="7947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i="1" kern="1200" dirty="0" smtClean="0"/>
            <a:t>ВНИМАНИЕ</a:t>
          </a:r>
          <a:endParaRPr lang="ru-RU" sz="1800" i="1" kern="1200" dirty="0"/>
        </a:p>
      </dsp:txBody>
      <dsp:txXfrm>
        <a:off x="1925962" y="3410054"/>
        <a:ext cx="1795050" cy="794706"/>
      </dsp:txXfrm>
    </dsp:sp>
    <dsp:sp modelId="{3A2DE364-6659-4895-9C8B-FED5EA52F881}">
      <dsp:nvSpPr>
        <dsp:cNvPr id="0" name=""/>
        <dsp:cNvSpPr/>
      </dsp:nvSpPr>
      <dsp:spPr>
        <a:xfrm>
          <a:off x="4022112" y="3407464"/>
          <a:ext cx="1764486" cy="7947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i="1" kern="1200" dirty="0" smtClean="0"/>
            <a:t>МЫШЛЕНИЕ</a:t>
          </a:r>
          <a:endParaRPr lang="ru-RU" sz="1800" i="1" kern="1200" dirty="0"/>
        </a:p>
      </dsp:txBody>
      <dsp:txXfrm>
        <a:off x="4022112" y="3407464"/>
        <a:ext cx="1764486" cy="794706"/>
      </dsp:txXfrm>
    </dsp:sp>
    <dsp:sp modelId="{ECA1A10C-25BF-4BD9-A2A5-4FA3E097E9A6}">
      <dsp:nvSpPr>
        <dsp:cNvPr id="0" name=""/>
        <dsp:cNvSpPr/>
      </dsp:nvSpPr>
      <dsp:spPr>
        <a:xfrm>
          <a:off x="6153053" y="3410054"/>
          <a:ext cx="1956614" cy="7947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i="1" kern="1200" dirty="0" smtClean="0"/>
            <a:t>ВООБРАЖЕНИЕ</a:t>
          </a:r>
          <a:endParaRPr lang="ru-RU" sz="1800" i="1" kern="1200" dirty="0"/>
        </a:p>
      </dsp:txBody>
      <dsp:txXfrm>
        <a:off x="6153053" y="3410054"/>
        <a:ext cx="1956614" cy="794706"/>
      </dsp:txXfrm>
    </dsp:sp>
    <dsp:sp modelId="{5BA9F31E-5150-44D9-BACD-D4F44CDDA56F}">
      <dsp:nvSpPr>
        <dsp:cNvPr id="0" name=""/>
        <dsp:cNvSpPr/>
      </dsp:nvSpPr>
      <dsp:spPr>
        <a:xfrm>
          <a:off x="1785490" y="2281571"/>
          <a:ext cx="2103842" cy="7947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ru-RU" sz="2400" i="1" kern="1200" dirty="0" smtClean="0">
              <a:latin typeface="Times New Roman" pitchFamily="18" charset="0"/>
              <a:cs typeface="Times New Roman" pitchFamily="18" charset="0"/>
            </a:rPr>
            <a:t>ОЩУЩЕНИЯ</a:t>
          </a:r>
          <a:endParaRPr lang="ru-RU" sz="2400" i="1" kern="1200" dirty="0">
            <a:latin typeface="Times New Roman" pitchFamily="18" charset="0"/>
            <a:cs typeface="Times New Roman" pitchFamily="18" charset="0"/>
          </a:endParaRPr>
        </a:p>
      </dsp:txBody>
      <dsp:txXfrm>
        <a:off x="1785490" y="2281571"/>
        <a:ext cx="2103842" cy="794706"/>
      </dsp:txXfrm>
    </dsp:sp>
    <dsp:sp modelId="{5E77774F-0332-4CB9-9310-94DAB43A15BF}">
      <dsp:nvSpPr>
        <dsp:cNvPr id="0" name=""/>
        <dsp:cNvSpPr/>
      </dsp:nvSpPr>
      <dsp:spPr>
        <a:xfrm>
          <a:off x="4223109" y="2281571"/>
          <a:ext cx="2103842" cy="7947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ru-RU" sz="2400" i="1" kern="1200" dirty="0" smtClean="0">
              <a:latin typeface="Times New Roman" pitchFamily="18" charset="0"/>
              <a:cs typeface="Times New Roman" pitchFamily="18" charset="0"/>
            </a:rPr>
            <a:t>ВОСПРИЯТИЕ</a:t>
          </a:r>
          <a:endParaRPr lang="ru-RU" sz="2400" i="1" kern="1200" dirty="0">
            <a:latin typeface="Times New Roman" pitchFamily="18" charset="0"/>
            <a:cs typeface="Times New Roman" pitchFamily="18" charset="0"/>
          </a:endParaRPr>
        </a:p>
      </dsp:txBody>
      <dsp:txXfrm>
        <a:off x="4223109" y="2281571"/>
        <a:ext cx="2103842" cy="794706"/>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93A39A-60F2-40BE-88FE-BE035E3EA194}" type="datetimeFigureOut">
              <a:rPr lang="ru-RU" smtClean="0"/>
              <a:pPr/>
              <a:t>08.04.2015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D84C68-292E-4362-BD6F-0B0E854EBE57}" type="slidenum">
              <a:rPr lang="ru-RU" smtClean="0"/>
              <a:pPr/>
              <a:t>‹#›</a:t>
            </a:fld>
            <a:endParaRPr lang="ru-RU"/>
          </a:p>
        </p:txBody>
      </p:sp>
    </p:spTree>
    <p:extLst>
      <p:ext uri="{BB962C8B-B14F-4D97-AF65-F5344CB8AC3E}">
        <p14:creationId xmlns:p14="http://schemas.microsoft.com/office/powerpoint/2010/main" val="3234641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2D84C68-292E-4362-BD6F-0B0E854EBE57}"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2D84C68-292E-4362-BD6F-0B0E854EBE57}" type="slidenum">
              <a:rPr lang="ru-RU" smtClean="0"/>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2D84C68-292E-4362-BD6F-0B0E854EBE57}" type="slidenum">
              <a:rPr lang="ru-RU" smtClean="0"/>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2D84C68-292E-4362-BD6F-0B0E854EBE57}" type="slidenum">
              <a:rPr lang="ru-RU" smtClean="0"/>
              <a:pPr/>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2D84C68-292E-4362-BD6F-0B0E854EBE57}" type="slidenum">
              <a:rPr lang="ru-RU" smtClean="0"/>
              <a:pPr/>
              <a:t>13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2D84C68-292E-4362-BD6F-0B0E854EBE57}" type="slidenum">
              <a:rPr lang="ru-RU" smtClean="0"/>
              <a:pPr/>
              <a:t>14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2D84C68-292E-4362-BD6F-0B0E854EBE57}" type="slidenum">
              <a:rPr lang="ru-RU" smtClean="0"/>
              <a:pPr/>
              <a:t>15</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2D84C68-292E-4362-BD6F-0B0E854EBE57}" type="slidenum">
              <a:rPr lang="ru-RU" smtClean="0"/>
              <a:pPr/>
              <a:t>16</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2D84C68-292E-4362-BD6F-0B0E854EBE57}" type="slidenum">
              <a:rPr lang="ru-RU" smtClean="0"/>
              <a:pPr/>
              <a:t>17</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2D84C68-292E-4362-BD6F-0B0E854EBE57}" type="slidenum">
              <a:rPr lang="ru-RU" smtClean="0"/>
              <a:pPr/>
              <a:t>18</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2D84C68-292E-4362-BD6F-0B0E854EBE57}" type="slidenum">
              <a:rPr lang="ru-RU" smtClean="0"/>
              <a:pPr/>
              <a:t>19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2D84C68-292E-4362-BD6F-0B0E854EBE57}" type="slidenum">
              <a:rPr lang="ru-RU" smtClean="0"/>
              <a:pPr/>
              <a:t>2</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2D84C68-292E-4362-BD6F-0B0E854EBE57}" type="slidenum">
              <a:rPr lang="ru-RU" smtClean="0"/>
              <a:pPr/>
              <a:t>20</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2D84C68-292E-4362-BD6F-0B0E854EBE57}" type="slidenum">
              <a:rPr lang="ru-RU" smtClean="0"/>
              <a:pPr/>
              <a:t>21</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2D84C68-292E-4362-BD6F-0B0E854EBE57}" type="slidenum">
              <a:rPr lang="ru-RU" smtClean="0"/>
              <a:pPr/>
              <a:t>22</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2D84C68-292E-4362-BD6F-0B0E854EBE57}" type="slidenum">
              <a:rPr lang="ru-RU" smtClean="0"/>
              <a:pPr/>
              <a:t>23</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2D84C68-292E-4362-BD6F-0B0E854EBE57}" type="slidenum">
              <a:rPr lang="ru-RU" smtClean="0"/>
              <a:pPr/>
              <a:t>24</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2D84C68-292E-4362-BD6F-0B0E854EBE57}" type="slidenum">
              <a:rPr lang="ru-RU" smtClean="0"/>
              <a:pPr/>
              <a:t>25</a:t>
            </a:fld>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2D84C68-292E-4362-BD6F-0B0E854EBE57}" type="slidenum">
              <a:rPr lang="ru-RU" smtClean="0"/>
              <a:pPr/>
              <a:t>26</a:t>
            </a:fld>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2D84C68-292E-4362-BD6F-0B0E854EBE57}" type="slidenum">
              <a:rPr lang="ru-RU" smtClean="0"/>
              <a:pPr/>
              <a:t>27</a:t>
            </a:fld>
            <a:endParaRPr lang="ru-R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2D84C68-292E-4362-BD6F-0B0E854EBE57}" type="slidenum">
              <a:rPr lang="ru-RU" smtClean="0"/>
              <a:pPr/>
              <a:t>28</a:t>
            </a:fld>
            <a:endParaRPr 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2D84C68-292E-4362-BD6F-0B0E854EBE57}" type="slidenum">
              <a:rPr lang="ru-RU" smtClean="0"/>
              <a:pPr/>
              <a:t>29</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2D84C68-292E-4362-BD6F-0B0E854EBE57}" type="slidenum">
              <a:rPr lang="ru-RU" smtClean="0"/>
              <a:pPr/>
              <a:t>3</a:t>
            </a:fld>
            <a:endParaRPr lang="ru-R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2D84C68-292E-4362-BD6F-0B0E854EBE57}" type="slidenum">
              <a:rPr lang="ru-RU" smtClean="0"/>
              <a:pPr/>
              <a:t>30</a:t>
            </a:fld>
            <a:endParaRPr lang="ru-R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2D84C68-292E-4362-BD6F-0B0E854EBE57}" type="slidenum">
              <a:rPr lang="ru-RU" smtClean="0"/>
              <a:pPr/>
              <a:t>31</a:t>
            </a:fld>
            <a:endParaRPr lang="ru-RU"/>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2D84C68-292E-4362-BD6F-0B0E854EBE57}" type="slidenum">
              <a:rPr lang="ru-RU" smtClean="0"/>
              <a:pPr/>
              <a:t>32</a:t>
            </a:fld>
            <a:endParaRPr lang="ru-RU"/>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2D84C68-292E-4362-BD6F-0B0E854EBE57}" type="slidenum">
              <a:rPr lang="ru-RU" smtClean="0"/>
              <a:pPr/>
              <a:t>33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2D84C68-292E-4362-BD6F-0B0E854EBE57}" type="slidenum">
              <a:rPr lang="ru-RU" smtClean="0"/>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2D84C68-292E-4362-BD6F-0B0E854EBE57}" type="slidenum">
              <a:rPr lang="ru-RU" smtClean="0"/>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2D84C68-292E-4362-BD6F-0B0E854EBE57}" type="slidenum">
              <a:rPr lang="ru-RU" smtClean="0"/>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2D84C68-292E-4362-BD6F-0B0E854EBE57}" type="slidenum">
              <a:rPr lang="ru-RU" smtClean="0"/>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2D84C68-292E-4362-BD6F-0B0E854EBE57}" type="slidenum">
              <a:rPr lang="ru-RU" smtClean="0"/>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2D84C68-292E-4362-BD6F-0B0E854EBE57}"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8FF8BFE0-5E2F-47D3-9F20-F6462A9C132A}" type="datetimeFigureOut">
              <a:rPr lang="ru-RU" smtClean="0"/>
              <a:pPr/>
              <a:t>08.04.2015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C509CB96-45B3-4B19-9031-EB736ADD6E92}"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400" advTm="7000">
        <p14:ripple/>
      </p:transition>
    </mc:Choice>
    <mc:Fallback>
      <p:transition spd="slow" advTm="7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8FF8BFE0-5E2F-47D3-9F20-F6462A9C132A}" type="datetimeFigureOut">
              <a:rPr lang="ru-RU" smtClean="0"/>
              <a:pPr/>
              <a:t>08.04.2015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509CB96-45B3-4B19-9031-EB736ADD6E92}"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400" advTm="7000">
        <p14:ripple/>
      </p:transition>
    </mc:Choice>
    <mc:Fallback>
      <p:transition spd="slow" advTm="7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8FF8BFE0-5E2F-47D3-9F20-F6462A9C132A}" type="datetimeFigureOut">
              <a:rPr lang="ru-RU" smtClean="0"/>
              <a:pPr/>
              <a:t>08.04.2015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509CB96-45B3-4B19-9031-EB736ADD6E92}"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400" advTm="7000">
        <p14:ripple/>
      </p:transition>
    </mc:Choice>
    <mc:Fallback>
      <p:transition spd="slow" advTm="7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8FF8BFE0-5E2F-47D3-9F20-F6462A9C132A}" type="datetimeFigureOut">
              <a:rPr lang="ru-RU" smtClean="0"/>
              <a:pPr/>
              <a:t>08.04.2015</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C509CB96-45B3-4B19-9031-EB736ADD6E92}"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400" advTm="7000">
        <p14:ripple/>
      </p:transition>
    </mc:Choice>
    <mc:Fallback>
      <p:transition spd="slow" advTm="7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FF8BFE0-5E2F-47D3-9F20-F6462A9C132A}" type="datetimeFigureOut">
              <a:rPr lang="ru-RU" smtClean="0"/>
              <a:pPr/>
              <a:t>08.04.2015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509CB96-45B3-4B19-9031-EB736ADD6E92}"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400" advTm="7000">
        <p14:ripple/>
      </p:transition>
    </mc:Choice>
    <mc:Fallback>
      <p:transition spd="slow" advTm="7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8FF8BFE0-5E2F-47D3-9F20-F6462A9C132A}" type="datetimeFigureOut">
              <a:rPr lang="ru-RU" smtClean="0"/>
              <a:pPr/>
              <a:t>08.04.2015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509CB96-45B3-4B19-9031-EB736ADD6E92}"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400" advTm="7000">
        <p14:ripple/>
      </p:transition>
    </mc:Choice>
    <mc:Fallback>
      <p:transition spd="slow" advTm="7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8FF8BFE0-5E2F-47D3-9F20-F6462A9C132A}" type="datetimeFigureOut">
              <a:rPr lang="ru-RU" smtClean="0"/>
              <a:pPr/>
              <a:t>08.04.2015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509CB96-45B3-4B19-9031-EB736ADD6E92}"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400" advTm="7000">
        <p14:ripple/>
      </p:transition>
    </mc:Choice>
    <mc:Fallback>
      <p:transition spd="slow" advTm="7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8FF8BFE0-5E2F-47D3-9F20-F6462A9C132A}" type="datetimeFigureOut">
              <a:rPr lang="ru-RU" smtClean="0"/>
              <a:pPr/>
              <a:t>08.04.2015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509CB96-45B3-4B19-9031-EB736ADD6E92}"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400" advTm="7000">
        <p14:ripple/>
      </p:transition>
    </mc:Choice>
    <mc:Fallback>
      <p:transition spd="slow" advTm="7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8FF8BFE0-5E2F-47D3-9F20-F6462A9C132A}" type="datetimeFigureOut">
              <a:rPr lang="ru-RU" smtClean="0"/>
              <a:pPr/>
              <a:t>08.04.2015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509CB96-45B3-4B19-9031-EB736ADD6E92}"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400" advTm="7000">
        <p14:ripple/>
      </p:transition>
    </mc:Choice>
    <mc:Fallback>
      <p:transition spd="slow" advTm="7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FF8BFE0-5E2F-47D3-9F20-F6462A9C132A}" type="datetimeFigureOut">
              <a:rPr lang="ru-RU" smtClean="0"/>
              <a:pPr/>
              <a:t>08.04.2015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509CB96-45B3-4B19-9031-EB736ADD6E92}"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400" advTm="7000">
        <p14:ripple/>
      </p:transition>
    </mc:Choice>
    <mc:Fallback>
      <p:transition spd="slow" advTm="7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8FF8BFE0-5E2F-47D3-9F20-F6462A9C132A}" type="datetimeFigureOut">
              <a:rPr lang="ru-RU" smtClean="0"/>
              <a:pPr/>
              <a:t>08.04.2015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509CB96-45B3-4B19-9031-EB736ADD6E92}"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400" advTm="7000">
        <p14:ripple/>
      </p:transition>
    </mc:Choice>
    <mc:Fallback>
      <p:transition spd="slow" advTm="7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8FF8BFE0-5E2F-47D3-9F20-F6462A9C132A}" type="datetimeFigureOut">
              <a:rPr lang="ru-RU" smtClean="0"/>
              <a:pPr/>
              <a:t>08.04.2015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509CB96-45B3-4B19-9031-EB736ADD6E92}"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400" advTm="7000">
        <p14:ripple/>
      </p:transition>
    </mc:Choice>
    <mc:Fallback>
      <p:transition spd="slow" advTm="7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8FF8BFE0-5E2F-47D3-9F20-F6462A9C132A}" type="datetimeFigureOut">
              <a:rPr lang="ru-RU" smtClean="0"/>
              <a:pPr/>
              <a:t>08.04.2015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C509CB96-45B3-4B19-9031-EB736ADD6E92}"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400" advTm="7000">
        <p14:ripple/>
      </p:transition>
    </mc:Choice>
    <mc:Fallback>
      <p:transition spd="slow" advTm="7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FF8BFE0-5E2F-47D3-9F20-F6462A9C132A}" type="datetimeFigureOut">
              <a:rPr lang="ru-RU" smtClean="0"/>
              <a:pPr/>
              <a:t>08.04.2015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509CB96-45B3-4B19-9031-EB736ADD6E92}"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400" advTm="7000">
        <p14:ripple/>
      </p:transition>
    </mc:Choice>
    <mc:Fallback>
      <p:transition spd="slow" advTm="7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FF8BFE0-5E2F-47D3-9F20-F6462A9C132A}" type="datetimeFigureOut">
              <a:rPr lang="ru-RU" smtClean="0"/>
              <a:pPr/>
              <a:t>08.04.2015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509CB96-45B3-4B19-9031-EB736ADD6E92}"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400" advTm="7000">
        <p14:ripple/>
      </p:transition>
    </mc:Choice>
    <mc:Fallback>
      <p:transition spd="slow" advTm="700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8FF8BFE0-5E2F-47D3-9F20-F6462A9C132A}" type="datetimeFigureOut">
              <a:rPr lang="ru-RU" smtClean="0"/>
              <a:pPr/>
              <a:t>08.04.2015</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C509CB96-45B3-4B19-9031-EB736ADD6E92}"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mc:AlternateContent xmlns:mc="http://schemas.openxmlformats.org/markup-compatibility/2006">
    <mc:Choice xmlns:p14="http://schemas.microsoft.com/office/powerpoint/2010/main" Requires="p14">
      <p:transition spd="slow" p14:dur="1400" advTm="7000">
        <p14:ripple/>
      </p:transition>
    </mc:Choice>
    <mc:Fallback>
      <p:transition spd="slow" advTm="700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8FF8BFE0-5E2F-47D3-9F20-F6462A9C132A}" type="datetimeFigureOut">
              <a:rPr lang="ru-RU" smtClean="0"/>
              <a:pPr/>
              <a:t>08.04.2015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509CB96-45B3-4B19-9031-EB736ADD6E92}"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400" advTm="7000">
        <p14:ripple/>
      </p:transition>
    </mc:Choice>
    <mc:Fallback>
      <p:transition spd="slow" advTm="700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8FF8BFE0-5E2F-47D3-9F20-F6462A9C132A}" type="datetimeFigureOut">
              <a:rPr lang="ru-RU" smtClean="0"/>
              <a:pPr/>
              <a:t>08.04.2015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509CB96-45B3-4B19-9031-EB736ADD6E92}"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mc:AlternateContent xmlns:mc="http://schemas.openxmlformats.org/markup-compatibility/2006">
    <mc:Choice xmlns:p14="http://schemas.microsoft.com/office/powerpoint/2010/main" Requires="p14">
      <p:transition spd="slow" p14:dur="1400" advTm="7000">
        <p14:ripple/>
      </p:transition>
    </mc:Choice>
    <mc:Fallback>
      <p:transition spd="slow" advTm="700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8FF8BFE0-5E2F-47D3-9F20-F6462A9C132A}" type="datetimeFigureOut">
              <a:rPr lang="ru-RU" smtClean="0"/>
              <a:pPr/>
              <a:t>08.04.2015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C509CB96-45B3-4B19-9031-EB736ADD6E92}"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400" advTm="7000">
        <p14:ripple/>
      </p:transition>
    </mc:Choice>
    <mc:Fallback>
      <p:transition spd="slow" advTm="700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8FF8BFE0-5E2F-47D3-9F20-F6462A9C132A}" type="datetimeFigureOut">
              <a:rPr lang="ru-RU" smtClean="0"/>
              <a:pPr/>
              <a:t>08.04.2015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C509CB96-45B3-4B19-9031-EB736ADD6E92}"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400" advTm="7000">
        <p14:ripple/>
      </p:transition>
    </mc:Choice>
    <mc:Fallback>
      <p:transition spd="slow" advTm="700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8FF8BFE0-5E2F-47D3-9F20-F6462A9C132A}" type="datetimeFigureOut">
              <a:rPr lang="ru-RU" smtClean="0"/>
              <a:pPr/>
              <a:t>08.04.2015</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C509CB96-45B3-4B19-9031-EB736ADD6E92}"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400" advTm="7000">
        <p14:ripple/>
      </p:transition>
    </mc:Choice>
    <mc:Fallback>
      <p:transition spd="slow" advTm="700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8FF8BFE0-5E2F-47D3-9F20-F6462A9C132A}" type="datetimeFigureOut">
              <a:rPr lang="ru-RU" smtClean="0"/>
              <a:pPr/>
              <a:t>08.04.2015</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C509CB96-45B3-4B19-9031-EB736ADD6E92}"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mc:AlternateContent xmlns:mc="http://schemas.openxmlformats.org/markup-compatibility/2006">
    <mc:Choice xmlns:p14="http://schemas.microsoft.com/office/powerpoint/2010/main" Requires="p14">
      <p:transition spd="slow" p14:dur="1400" advTm="7000">
        <p14:ripple/>
      </p:transition>
    </mc:Choice>
    <mc:Fallback>
      <p:transition spd="slow" advTm="7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8FF8BFE0-5E2F-47D3-9F20-F6462A9C132A}" type="datetimeFigureOut">
              <a:rPr lang="ru-RU" smtClean="0"/>
              <a:pPr/>
              <a:t>08.04.2015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509CB96-45B3-4B19-9031-EB736ADD6E92}"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400" advTm="7000">
        <p14:ripple/>
      </p:transition>
    </mc:Choice>
    <mc:Fallback>
      <p:transition spd="slow" advTm="700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8FF8BFE0-5E2F-47D3-9F20-F6462A9C132A}" type="datetimeFigureOut">
              <a:rPr lang="ru-RU" smtClean="0"/>
              <a:pPr/>
              <a:t>08.04.2015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C509CB96-45B3-4B19-9031-EB736ADD6E92}"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400" advTm="7000">
        <p14:ripple/>
      </p:transition>
    </mc:Choice>
    <mc:Fallback>
      <p:transition spd="slow" advTm="700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8FF8BFE0-5E2F-47D3-9F20-F6462A9C132A}" type="datetimeFigureOut">
              <a:rPr lang="ru-RU" smtClean="0"/>
              <a:pPr/>
              <a:t>08.04.2015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C509CB96-45B3-4B19-9031-EB736ADD6E92}"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mc:AlternateContent xmlns:mc="http://schemas.openxmlformats.org/markup-compatibility/2006">
    <mc:Choice xmlns:p14="http://schemas.microsoft.com/office/powerpoint/2010/main" Requires="p14">
      <p:transition spd="slow" p14:dur="1400" advTm="7000">
        <p14:ripple/>
      </p:transition>
    </mc:Choice>
    <mc:Fallback>
      <p:transition spd="slow" advTm="7000">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8FF8BFE0-5E2F-47D3-9F20-F6462A9C132A}" type="datetimeFigureOut">
              <a:rPr lang="ru-RU" smtClean="0"/>
              <a:pPr/>
              <a:t>08.04.2015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509CB96-45B3-4B19-9031-EB736ADD6E92}"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400" advTm="7000">
        <p14:ripple/>
      </p:transition>
    </mc:Choice>
    <mc:Fallback>
      <p:transition spd="slow" advTm="700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8FF8BFE0-5E2F-47D3-9F20-F6462A9C132A}" type="datetimeFigureOut">
              <a:rPr lang="ru-RU" smtClean="0"/>
              <a:pPr/>
              <a:t>08.04.2015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509CB96-45B3-4B19-9031-EB736ADD6E92}"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400" advTm="7000">
        <p14:ripple/>
      </p:transition>
    </mc:Choice>
    <mc:Fallback>
      <p:transition spd="slow" advTm="7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8FF8BFE0-5E2F-47D3-9F20-F6462A9C132A}" type="datetimeFigureOut">
              <a:rPr lang="ru-RU" smtClean="0"/>
              <a:pPr/>
              <a:t>08.04.2015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C509CB96-45B3-4B19-9031-EB736ADD6E92}"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400" advTm="7000">
        <p14:ripple/>
      </p:transition>
    </mc:Choice>
    <mc:Fallback>
      <p:transition spd="slow" advTm="7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8FF8BFE0-5E2F-47D3-9F20-F6462A9C132A}" type="datetimeFigureOut">
              <a:rPr lang="ru-RU" smtClean="0"/>
              <a:pPr/>
              <a:t>08.04.2015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C509CB96-45B3-4B19-9031-EB736ADD6E92}"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400" advTm="7000">
        <p14:ripple/>
      </p:transition>
    </mc:Choice>
    <mc:Fallback>
      <p:transition spd="slow" advTm="7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8FF8BFE0-5E2F-47D3-9F20-F6462A9C132A}" type="datetimeFigureOut">
              <a:rPr lang="ru-RU" smtClean="0"/>
              <a:pPr/>
              <a:t>08.04.2015</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C509CB96-45B3-4B19-9031-EB736ADD6E92}"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400" advTm="7000">
        <p14:ripple/>
      </p:transition>
    </mc:Choice>
    <mc:Fallback>
      <p:transition spd="slow" advTm="7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8FF8BFE0-5E2F-47D3-9F20-F6462A9C132A}" type="datetimeFigureOut">
              <a:rPr lang="ru-RU" smtClean="0"/>
              <a:pPr/>
              <a:t>08.04.2015</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C509CB96-45B3-4B19-9031-EB736ADD6E92}"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400" advTm="7000">
        <p14:ripple/>
      </p:transition>
    </mc:Choice>
    <mc:Fallback>
      <p:transition spd="slow" advTm="7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8FF8BFE0-5E2F-47D3-9F20-F6462A9C132A}" type="datetimeFigureOut">
              <a:rPr lang="ru-RU" smtClean="0"/>
              <a:pPr/>
              <a:t>08.04.2015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C509CB96-45B3-4B19-9031-EB736ADD6E92}"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Requires="p14">
      <p:transition spd="slow" p14:dur="1400" advTm="7000">
        <p14:ripple/>
      </p:transition>
    </mc:Choice>
    <mc:Fallback>
      <p:transition spd="slow" advTm="7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8FF8BFE0-5E2F-47D3-9F20-F6462A9C132A}" type="datetimeFigureOut">
              <a:rPr lang="ru-RU" smtClean="0"/>
              <a:pPr/>
              <a:t>08.04.2015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C509CB96-45B3-4B19-9031-EB736ADD6E92}"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mc:AlternateContent xmlns:mc="http://schemas.openxmlformats.org/markup-compatibility/2006">
    <mc:Choice xmlns:p14="http://schemas.microsoft.com/office/powerpoint/2010/main" Requires="p14">
      <p:transition spd="slow" p14:dur="1400" advTm="7000">
        <p14:ripple/>
      </p:transition>
    </mc:Choice>
    <mc:Fallback>
      <p:transition spd="slow" advTm="7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8FF8BFE0-5E2F-47D3-9F20-F6462A9C132A}" type="datetimeFigureOut">
              <a:rPr lang="ru-RU" smtClean="0"/>
              <a:pPr/>
              <a:t>08.04.2015</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C509CB96-45B3-4B19-9031-EB736ADD6E9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mc:Choice xmlns:p14="http://schemas.microsoft.com/office/powerpoint/2010/main" Requires="p14">
      <p:transition spd="slow" p14:dur="1400" advTm="7000">
        <p14:ripple/>
      </p:transition>
    </mc:Choice>
    <mc:Fallback>
      <p:transition spd="slow" advTm="7000">
        <p:fade/>
      </p:transition>
    </mc:Fallback>
  </mc:AlternateConten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FF8BFE0-5E2F-47D3-9F20-F6462A9C132A}" type="datetimeFigureOut">
              <a:rPr lang="ru-RU" smtClean="0"/>
              <a:pPr/>
              <a:t>08.04.2015</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509CB96-45B3-4B19-9031-EB736ADD6E92}"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mc:AlternateContent xmlns:mc="http://schemas.openxmlformats.org/markup-compatibility/2006">
    <mc:Choice xmlns:p14="http://schemas.microsoft.com/office/powerpoint/2010/main" Requires="p14">
      <p:transition spd="slow" p14:dur="1400" advTm="7000">
        <p14:ripple/>
      </p:transition>
    </mc:Choice>
    <mc:Fallback>
      <p:transition spd="slow" advTm="7000">
        <p:fade/>
      </p:transition>
    </mc:Fallback>
  </mc:AlternateConten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FF8BFE0-5E2F-47D3-9F20-F6462A9C132A}" type="datetimeFigureOut">
              <a:rPr lang="ru-RU" smtClean="0"/>
              <a:pPr/>
              <a:t>08.04.2015</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C509CB96-45B3-4B19-9031-EB736ADD6E92}"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mc:AlternateContent xmlns:mc="http://schemas.openxmlformats.org/markup-compatibility/2006">
    <mc:Choice xmlns:p14="http://schemas.microsoft.com/office/powerpoint/2010/main" Requires="p14">
      <p:transition spd="slow" p14:dur="1400" advTm="7000">
        <p14:ripple/>
      </p:transition>
    </mc:Choice>
    <mc:Fallback>
      <p:transition spd="slow" advTm="7000">
        <p:fade/>
      </p:transition>
    </mc:Fallback>
  </mc:AlternateConten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4.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4.xml"/><Relationship Id="rId1" Type="http://schemas.openxmlformats.org/officeDocument/2006/relationships/vmlDrawing" Target="../drawings/vmlDrawing2.vml"/><Relationship Id="rId5" Type="http://schemas.openxmlformats.org/officeDocument/2006/relationships/image" Target="../media/image23.emf"/><Relationship Id="rId4" Type="http://schemas.openxmlformats.org/officeDocument/2006/relationships/package" Target="../embeddings/Microsoft_PowerPoint_Slide2.sldx"/></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5.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package" Target="../embeddings/Microsoft_PowerPoint_Slide1.sldx"/></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1115616" y="404664"/>
            <a:ext cx="6429420" cy="1785950"/>
          </a:xfrm>
        </p:spPr>
        <p:txBody>
          <a:bodyPr>
            <a:normAutofit fontScale="90000"/>
          </a:bodyPr>
          <a:lstStyle/>
          <a:p>
            <a:pPr algn="ct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РАЗВИТИЕ ПОЗНАВАТЕЛЬНЫХ ПРОЦЕССОВ    </a:t>
            </a:r>
            <a:br>
              <a:rPr lang="ru-RU" dirty="0" smtClean="0"/>
            </a:br>
            <a:r>
              <a:rPr lang="ru-RU" dirty="0" smtClean="0"/>
              <a:t>У ДОШКОЛЬНИКОВ</a:t>
            </a:r>
            <a:endParaRPr lang="ru-RU" dirty="0"/>
          </a:p>
        </p:txBody>
      </p:sp>
      <p:pic>
        <p:nvPicPr>
          <p:cNvPr id="11" name="Содержимое 10" descr="razv001.jpg"/>
          <p:cNvPicPr>
            <a:picLocks noGrp="1" noChangeAspect="1"/>
          </p:cNvPicPr>
          <p:nvPr>
            <p:ph idx="1"/>
          </p:nvPr>
        </p:nvPicPr>
        <p:blipFill>
          <a:blip r:embed="rId3" cstate="email"/>
          <a:stretch>
            <a:fillRect/>
          </a:stretch>
        </p:blipFill>
        <p:spPr>
          <a:xfrm>
            <a:off x="755576" y="2204864"/>
            <a:ext cx="4429156" cy="3286148"/>
          </a:xfrm>
        </p:spPr>
      </p:pic>
      <p:sp>
        <p:nvSpPr>
          <p:cNvPr id="2" name="TextBox 1"/>
          <p:cNvSpPr txBox="1"/>
          <p:nvPr/>
        </p:nvSpPr>
        <p:spPr>
          <a:xfrm>
            <a:off x="5364088" y="5013176"/>
            <a:ext cx="3240360" cy="646331"/>
          </a:xfrm>
          <a:prstGeom prst="rect">
            <a:avLst/>
          </a:prstGeom>
          <a:noFill/>
        </p:spPr>
        <p:txBody>
          <a:bodyPr wrap="square" rtlCol="0">
            <a:spAutoFit/>
          </a:bodyPr>
          <a:lstStyle/>
          <a:p>
            <a:r>
              <a:rPr lang="ru-RU" dirty="0" smtClean="0"/>
              <a:t>Подготовила: Насонова Н.А., воспитатель МДОУ д/с №1</a:t>
            </a:r>
            <a:endParaRPr lang="ru-RU" dirty="0"/>
          </a:p>
        </p:txBody>
      </p:sp>
    </p:spTree>
  </p:cSld>
  <p:clrMapOvr>
    <a:masterClrMapping/>
  </p:clrMapOvr>
  <mc:AlternateContent xmlns:mc="http://schemas.openxmlformats.org/markup-compatibility/2006">
    <mc:Choice xmlns:p14="http://schemas.microsoft.com/office/powerpoint/2010/main" Requires="p14">
      <p:transition spd="slow" p14:dur="1400" advTm="7000">
        <p14:ripple/>
      </p:transition>
    </mc:Choice>
    <mc:Fallback>
      <p:transition spd="slow" advTm="7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1428728" y="428604"/>
            <a:ext cx="5929354" cy="785818"/>
          </a:xfrm>
        </p:spPr>
        <p:txBody>
          <a:bodyPr>
            <a:normAutofit/>
          </a:bodyPr>
          <a:lstStyle/>
          <a:p>
            <a:pPr algn="ctr"/>
            <a:r>
              <a:rPr lang="ru-RU" dirty="0" smtClean="0"/>
              <a:t>«Чей контур?»</a:t>
            </a:r>
            <a:endParaRPr lang="ru-RU" dirty="0"/>
          </a:p>
        </p:txBody>
      </p:sp>
      <p:pic>
        <p:nvPicPr>
          <p:cNvPr id="4" name="Рисунок 3" descr="Безимени-6.jpg"/>
          <p:cNvPicPr/>
          <p:nvPr/>
        </p:nvPicPr>
        <p:blipFill>
          <a:blip r:embed="rId3" cstate="email"/>
          <a:srcRect/>
          <a:stretch>
            <a:fillRect/>
          </a:stretch>
        </p:blipFill>
        <p:spPr bwMode="auto">
          <a:xfrm>
            <a:off x="1601787" y="1306718"/>
            <a:ext cx="5940425" cy="4551173"/>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1400" advTm="7000">
        <p14:ripple/>
      </p:transition>
    </mc:Choice>
    <mc:Fallback>
      <p:transition spd="slow" advTm="7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a:spLocks noGrp="1"/>
          </p:cNvSpPr>
          <p:nvPr>
            <p:ph type="title"/>
          </p:nvPr>
        </p:nvSpPr>
        <p:spPr>
          <a:xfrm>
            <a:off x="500034" y="5357826"/>
            <a:ext cx="8183880" cy="1072152"/>
          </a:xfrm>
        </p:spPr>
        <p:txBody>
          <a:bodyPr>
            <a:normAutofit fontScale="90000"/>
          </a:bodyPr>
          <a:lstStyle/>
          <a:p>
            <a:pPr algn="ct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dirty="0" smtClean="0"/>
              <a:t> </a:t>
            </a:r>
            <a:endParaRPr lang="ru-RU" dirty="0"/>
          </a:p>
        </p:txBody>
      </p:sp>
      <p:sp>
        <p:nvSpPr>
          <p:cNvPr id="3" name="Подзаголовок 2"/>
          <p:cNvSpPr>
            <a:spLocks noGrp="1"/>
          </p:cNvSpPr>
          <p:nvPr>
            <p:ph type="body" idx="1"/>
          </p:nvPr>
        </p:nvSpPr>
        <p:spPr>
          <a:xfrm>
            <a:off x="468344" y="428604"/>
            <a:ext cx="8183880" cy="2786082"/>
          </a:xfrm>
        </p:spPr>
        <p:style>
          <a:lnRef idx="1">
            <a:schemeClr val="accent2"/>
          </a:lnRef>
          <a:fillRef idx="2">
            <a:schemeClr val="accent2"/>
          </a:fillRef>
          <a:effectRef idx="1">
            <a:schemeClr val="accent2"/>
          </a:effectRef>
          <a:fontRef idx="minor">
            <a:schemeClr val="dk1"/>
          </a:fontRef>
        </p:style>
        <p:txBody>
          <a:bodyPr>
            <a:normAutofit fontScale="85000" lnSpcReduction="20000"/>
          </a:bodyPr>
          <a:lstStyle/>
          <a:p>
            <a:pPr algn="ctr"/>
            <a:endParaRPr lang="ru-RU" sz="3000" b="1" i="1" dirty="0" smtClean="0">
              <a:latin typeface="Times New Roman" pitchFamily="18" charset="0"/>
              <a:cs typeface="Times New Roman" pitchFamily="18" charset="0"/>
            </a:endParaRPr>
          </a:p>
          <a:p>
            <a:pPr algn="ctr"/>
            <a:r>
              <a:rPr lang="ru-RU" sz="5800" b="1" dirty="0" smtClean="0">
                <a:latin typeface="Times New Roman" pitchFamily="18" charset="0"/>
                <a:cs typeface="Times New Roman" pitchFamily="18" charset="0"/>
              </a:rPr>
              <a:t>ВНИМАНИЕ</a:t>
            </a:r>
            <a:r>
              <a:rPr lang="ru-RU" sz="5800" dirty="0" smtClean="0">
                <a:latin typeface="Times New Roman" pitchFamily="18" charset="0"/>
                <a:cs typeface="Times New Roman" pitchFamily="18" charset="0"/>
              </a:rPr>
              <a:t> – </a:t>
            </a:r>
          </a:p>
          <a:p>
            <a:pPr algn="ctr"/>
            <a:endParaRPr lang="ru-RU" dirty="0" smtClean="0"/>
          </a:p>
          <a:p>
            <a:pPr algn="just"/>
            <a:r>
              <a:rPr lang="ru-RU" sz="2400" dirty="0" smtClean="0">
                <a:latin typeface="Times New Roman" pitchFamily="18" charset="0"/>
                <a:cs typeface="Times New Roman" pitchFamily="18" charset="0"/>
              </a:rPr>
              <a:t>	психический процесс, который обязательно присутствует при познании ребенком мира и проявляется в направленности и сосредоточенности психики на определенных объектах. Из огромного потока информации, непрерывно идущей из окружающего мира, благодаря работе внимания ребенок выбирает ту, которая наиболее интересна, значима и важна для него.</a:t>
            </a:r>
            <a:endParaRPr lang="ru-RU" sz="24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srcRect/>
          <a:stretch>
            <a:fillRect/>
          </a:stretch>
        </p:blipFill>
        <p:spPr bwMode="auto">
          <a:xfrm>
            <a:off x="857224" y="3071810"/>
            <a:ext cx="7429551" cy="3286148"/>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1400" advTm="7000">
        <p14:ripple/>
      </p:transition>
    </mc:Choice>
    <mc:Fallback>
      <p:transition spd="slow" advTm="7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p:txBody>
          <a:bodyPr>
            <a:normAutofit/>
          </a:bodyPr>
          <a:lstStyle/>
          <a:p>
            <a:endParaRPr lang="ru-RU" dirty="0" smtClean="0"/>
          </a:p>
          <a:p>
            <a:endParaRPr lang="ru-RU" dirty="0" smtClean="0"/>
          </a:p>
          <a:p>
            <a:endParaRPr lang="ru-RU" dirty="0" smtClean="0"/>
          </a:p>
          <a:p>
            <a:endParaRPr lang="ru-RU" dirty="0" smtClean="0"/>
          </a:p>
          <a:p>
            <a:endParaRPr lang="ru-RU" dirty="0" smtClean="0"/>
          </a:p>
          <a:p>
            <a:endParaRPr lang="ru-RU" dirty="0"/>
          </a:p>
        </p:txBody>
      </p:sp>
      <p:sp>
        <p:nvSpPr>
          <p:cNvPr id="11" name="Текст 10"/>
          <p:cNvSpPr>
            <a:spLocks noGrp="1"/>
          </p:cNvSpPr>
          <p:nvPr>
            <p:ph type="body" sz="half" idx="3"/>
          </p:nvPr>
        </p:nvSpPr>
        <p:spPr>
          <a:xfrm>
            <a:off x="642911" y="579438"/>
            <a:ext cx="5500725" cy="849298"/>
          </a:xfrm>
        </p:spPr>
        <p:txBody>
          <a:bodyPr>
            <a:noAutofit/>
          </a:bodyPr>
          <a:lstStyle/>
          <a:p>
            <a:pPr algn="ctr"/>
            <a:endParaRPr lang="ru-RU" sz="2000" dirty="0" smtClean="0">
              <a:latin typeface="Times New Roman" pitchFamily="18" charset="0"/>
              <a:cs typeface="Times New Roman" pitchFamily="18" charset="0"/>
            </a:endParaRPr>
          </a:p>
          <a:p>
            <a:pPr algn="ctr"/>
            <a:r>
              <a:rPr lang="ru-RU" i="1" dirty="0" smtClean="0">
                <a:latin typeface="Times New Roman" pitchFamily="18" charset="0"/>
                <a:cs typeface="Times New Roman" pitchFamily="18" charset="0"/>
              </a:rPr>
              <a:t>Рекомендации педагогам и родителям для работы с детьми по развитию внимания: </a:t>
            </a:r>
          </a:p>
          <a:p>
            <a:pPr algn="ctr"/>
            <a:endParaRPr lang="ru-RU" sz="2000" dirty="0">
              <a:latin typeface="Times New Roman" pitchFamily="18" charset="0"/>
              <a:cs typeface="Times New Roman" pitchFamily="18" charset="0"/>
            </a:endParaRPr>
          </a:p>
        </p:txBody>
      </p:sp>
      <p:pic>
        <p:nvPicPr>
          <p:cNvPr id="7" name="Содержимое 6" descr="mat_6.jpg"/>
          <p:cNvPicPr>
            <a:picLocks noGrp="1" noChangeAspect="1"/>
          </p:cNvPicPr>
          <p:nvPr>
            <p:ph sz="quarter" idx="2"/>
          </p:nvPr>
        </p:nvPicPr>
        <p:blipFill>
          <a:blip r:embed="rId3" cstate="print"/>
          <a:stretch>
            <a:fillRect/>
          </a:stretch>
        </p:blipFill>
        <p:spPr>
          <a:xfrm>
            <a:off x="6072198" y="500042"/>
            <a:ext cx="2643206" cy="2378902"/>
          </a:xfrm>
        </p:spPr>
      </p:pic>
      <p:sp>
        <p:nvSpPr>
          <p:cNvPr id="12" name="Содержимое 11"/>
          <p:cNvSpPr>
            <a:spLocks noGrp="1"/>
          </p:cNvSpPr>
          <p:nvPr>
            <p:ph sz="quarter" idx="4"/>
          </p:nvPr>
        </p:nvSpPr>
        <p:spPr>
          <a:xfrm flipH="1">
            <a:off x="500034" y="1500174"/>
            <a:ext cx="5643602" cy="4929222"/>
          </a:xfrm>
        </p:spPr>
        <p:txBody>
          <a:bodyPr>
            <a:normAutofit fontScale="25000" lnSpcReduction="20000"/>
          </a:bodyPr>
          <a:lstStyle/>
          <a:p>
            <a:pPr lvl="0"/>
            <a:r>
              <a:rPr lang="ru-RU" sz="7200" i="1" dirty="0" smtClean="0">
                <a:latin typeface="Times New Roman" pitchFamily="18" charset="0"/>
                <a:cs typeface="Times New Roman" pitchFamily="18" charset="0"/>
              </a:rPr>
              <a:t>Развивать слуховое внимание через дидактические игры. </a:t>
            </a:r>
          </a:p>
          <a:p>
            <a:pPr lvl="0"/>
            <a:r>
              <a:rPr lang="ru-RU" sz="7200" i="1" dirty="0" smtClean="0">
                <a:latin typeface="Times New Roman" pitchFamily="18" charset="0"/>
                <a:cs typeface="Times New Roman" pitchFamily="18" charset="0"/>
              </a:rPr>
              <a:t>Часто менять формы деятельности. </a:t>
            </a:r>
          </a:p>
          <a:p>
            <a:pPr lvl="0"/>
            <a:r>
              <a:rPr lang="ru-RU" sz="7200" i="1" dirty="0" smtClean="0">
                <a:latin typeface="Times New Roman" pitchFamily="18" charset="0"/>
                <a:cs typeface="Times New Roman" pitchFamily="18" charset="0"/>
              </a:rPr>
              <a:t>Использовать на занятиях элементы игры. </a:t>
            </a:r>
          </a:p>
          <a:p>
            <a:pPr lvl="0"/>
            <a:r>
              <a:rPr lang="ru-RU" sz="7200" i="1" dirty="0" smtClean="0">
                <a:latin typeface="Times New Roman" pitchFamily="18" charset="0"/>
                <a:cs typeface="Times New Roman" pitchFamily="18" charset="0"/>
              </a:rPr>
              <a:t>Приучать детей проговаривать инструкцию игры несколько раз. </a:t>
            </a:r>
          </a:p>
          <a:p>
            <a:pPr lvl="0"/>
            <a:r>
              <a:rPr lang="ru-RU" sz="7200" i="1" dirty="0" smtClean="0">
                <a:latin typeface="Times New Roman" pitchFamily="18" charset="0"/>
                <a:cs typeface="Times New Roman" pitchFamily="18" charset="0"/>
              </a:rPr>
              <a:t>Почаще наблюдать с детьми и обсуждать услышанное и увиденное. </a:t>
            </a:r>
          </a:p>
          <a:p>
            <a:pPr lvl="0"/>
            <a:r>
              <a:rPr lang="ru-RU" sz="7200" i="1" dirty="0" smtClean="0">
                <a:latin typeface="Times New Roman" pitchFamily="18" charset="0"/>
                <a:cs typeface="Times New Roman" pitchFamily="18" charset="0"/>
              </a:rPr>
              <a:t>Учить ребенка сознательно направлять внимание на определенные предметы и явления. </a:t>
            </a:r>
          </a:p>
          <a:p>
            <a:pPr lvl="0"/>
            <a:r>
              <a:rPr lang="ru-RU" sz="7200" i="1" dirty="0" smtClean="0">
                <a:latin typeface="Times New Roman" pitchFamily="18" charset="0"/>
                <a:cs typeface="Times New Roman" pitchFamily="18" charset="0"/>
              </a:rPr>
              <a:t>Учить детей управлять вниманием в соответствии с целью. </a:t>
            </a:r>
          </a:p>
          <a:p>
            <a:pPr lvl="0"/>
            <a:r>
              <a:rPr lang="ru-RU" sz="7200" i="1" dirty="0" smtClean="0">
                <a:latin typeface="Times New Roman" pitchFamily="18" charset="0"/>
                <a:cs typeface="Times New Roman" pitchFamily="18" charset="0"/>
              </a:rPr>
              <a:t>Учить детей сосредотачиваться на известной деятельности, концентрировать свое внимание на ней, не отвлекаясь в сторону. </a:t>
            </a:r>
          </a:p>
          <a:p>
            <a:pPr lvl="0"/>
            <a:r>
              <a:rPr lang="ru-RU" sz="7200" i="1" dirty="0" smtClean="0">
                <a:latin typeface="Times New Roman" pitchFamily="18" charset="0"/>
                <a:cs typeface="Times New Roman" pitchFamily="18" charset="0"/>
              </a:rPr>
              <a:t>Создавать средства - стимулы, которые будут организовывать внимание ребенка. </a:t>
            </a:r>
          </a:p>
          <a:p>
            <a:pPr lvl="0"/>
            <a:r>
              <a:rPr lang="ru-RU" sz="7200" i="1" dirty="0" smtClean="0">
                <a:latin typeface="Times New Roman" pitchFamily="18" charset="0"/>
                <a:cs typeface="Times New Roman" pitchFamily="18" charset="0"/>
              </a:rPr>
              <a:t>Для развития внимания использовать игры с правилами и игры-драматизации. </a:t>
            </a:r>
          </a:p>
          <a:p>
            <a:endParaRPr lang="ru-RU" dirty="0"/>
          </a:p>
        </p:txBody>
      </p:sp>
      <p:pic>
        <p:nvPicPr>
          <p:cNvPr id="2050" name="Picture 2" descr="C:\Users\91591\Pictures\devochka.jpg"/>
          <p:cNvPicPr>
            <a:picLocks noChangeAspect="1" noChangeArrowheads="1"/>
          </p:cNvPicPr>
          <p:nvPr/>
        </p:nvPicPr>
        <p:blipFill>
          <a:blip r:embed="rId4" cstate="email"/>
          <a:srcRect/>
          <a:stretch>
            <a:fillRect/>
          </a:stretch>
        </p:blipFill>
        <p:spPr bwMode="auto">
          <a:xfrm>
            <a:off x="6143636" y="3500438"/>
            <a:ext cx="2500330" cy="2405066"/>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400" advTm="7000">
        <p14:ripple/>
      </p:transition>
    </mc:Choice>
    <mc:Fallback>
      <p:transition spd="slow" advTm="7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1"/>
          </p:nvPr>
        </p:nvSpPr>
        <p:spPr>
          <a:xfrm>
            <a:off x="714348" y="1500174"/>
            <a:ext cx="7811156" cy="4786346"/>
          </a:xfrm>
        </p:spPr>
        <p:txBody>
          <a:bodyPr>
            <a:normAutofit fontScale="32500" lnSpcReduction="20000"/>
          </a:bodyPr>
          <a:lstStyle/>
          <a:p>
            <a:pPr>
              <a:buFont typeface="Wingdings" pitchFamily="2" charset="2"/>
              <a:buChar char="§"/>
            </a:pPr>
            <a:r>
              <a:rPr lang="ru-RU" sz="5500" i="1" dirty="0" smtClean="0">
                <a:latin typeface="Times New Roman" pitchFamily="18" charset="0"/>
                <a:cs typeface="Times New Roman" pitchFamily="18" charset="0"/>
              </a:rPr>
              <a:t>"Да и нет не говорите. Белого и черного не носите". (Взрослый задает ребенку вопросы. Ребенок отвечает на них, но при этом не должен называть запрещенные цвета и не говорить "да" и "нет"). </a:t>
            </a:r>
          </a:p>
          <a:p>
            <a:pPr>
              <a:buFont typeface="Wingdings" pitchFamily="2" charset="2"/>
              <a:buChar char="§"/>
            </a:pPr>
            <a:r>
              <a:rPr lang="ru-RU" sz="5500" i="1" dirty="0" smtClean="0">
                <a:latin typeface="Times New Roman" pitchFamily="18" charset="0"/>
                <a:cs typeface="Times New Roman" pitchFamily="18" charset="0"/>
              </a:rPr>
              <a:t>Игры - головоломки. </a:t>
            </a:r>
          </a:p>
          <a:p>
            <a:pPr>
              <a:buFont typeface="Wingdings" pitchFamily="2" charset="2"/>
              <a:buChar char="§"/>
            </a:pPr>
            <a:r>
              <a:rPr lang="ru-RU" sz="5500" i="1" dirty="0" smtClean="0">
                <a:latin typeface="Times New Roman" pitchFamily="18" charset="0"/>
                <a:cs typeface="Times New Roman" pitchFamily="18" charset="0"/>
              </a:rPr>
              <a:t>Загадки. </a:t>
            </a:r>
          </a:p>
          <a:p>
            <a:pPr>
              <a:buFont typeface="Wingdings" pitchFamily="2" charset="2"/>
              <a:buChar char="§"/>
            </a:pPr>
            <a:r>
              <a:rPr lang="ru-RU" sz="5500" i="1" dirty="0" smtClean="0">
                <a:latin typeface="Times New Roman" pitchFamily="18" charset="0"/>
                <a:cs typeface="Times New Roman" pitchFamily="18" charset="0"/>
              </a:rPr>
              <a:t>"Найди отличия". </a:t>
            </a:r>
          </a:p>
          <a:p>
            <a:pPr>
              <a:buFont typeface="Wingdings" pitchFamily="2" charset="2"/>
              <a:buChar char="§"/>
            </a:pPr>
            <a:r>
              <a:rPr lang="ru-RU" sz="5500" i="1" dirty="0" smtClean="0">
                <a:latin typeface="Times New Roman" pitchFamily="18" charset="0"/>
                <a:cs typeface="Times New Roman" pitchFamily="18" charset="0"/>
              </a:rPr>
              <a:t>"Найди два одинаковых предмета". </a:t>
            </a:r>
          </a:p>
          <a:p>
            <a:pPr>
              <a:buFont typeface="Wingdings" pitchFamily="2" charset="2"/>
              <a:buChar char="§"/>
            </a:pPr>
            <a:r>
              <a:rPr lang="ru-RU" sz="5500" i="1" dirty="0" smtClean="0">
                <a:latin typeface="Times New Roman" pitchFamily="18" charset="0"/>
                <a:cs typeface="Times New Roman" pitchFamily="18" charset="0"/>
              </a:rPr>
              <a:t>"Будь внимателен" (выполнение гимнастических упражнений по словесной команде). </a:t>
            </a:r>
          </a:p>
          <a:p>
            <a:pPr>
              <a:buFont typeface="Wingdings" pitchFamily="2" charset="2"/>
              <a:buChar char="§"/>
            </a:pPr>
            <a:r>
              <a:rPr lang="ru-RU" sz="5500" i="1" dirty="0" smtClean="0">
                <a:latin typeface="Times New Roman" pitchFamily="18" charset="0"/>
                <a:cs typeface="Times New Roman" pitchFamily="18" charset="0"/>
              </a:rPr>
              <a:t>"Волшебное слово" (взрослый показывает упражнения, а ребенок их повторяет только в том случае, если взрослый говорит: "Пожалуйста!"). </a:t>
            </a:r>
          </a:p>
          <a:p>
            <a:pPr>
              <a:buFont typeface="Wingdings" pitchFamily="2" charset="2"/>
              <a:buChar char="§"/>
            </a:pPr>
            <a:r>
              <a:rPr lang="ru-RU" sz="5500" i="1" dirty="0" smtClean="0">
                <a:latin typeface="Times New Roman" pitchFamily="18" charset="0"/>
                <a:cs typeface="Times New Roman" pitchFamily="18" charset="0"/>
              </a:rPr>
              <a:t>"Где что было", (ребенок запоминает предметы, лежащие на столе; ребенок отворачивается, взрослый передвигает предметы; ребенок указывает, что изменилось). </a:t>
            </a:r>
          </a:p>
          <a:p>
            <a:pPr>
              <a:buFont typeface="Wingdings" pitchFamily="2" charset="2"/>
              <a:buChar char="§"/>
            </a:pPr>
            <a:r>
              <a:rPr lang="ru-RU" sz="5500" i="1" dirty="0" smtClean="0">
                <a:latin typeface="Times New Roman" pitchFamily="18" charset="0"/>
                <a:cs typeface="Times New Roman" pitchFamily="18" charset="0"/>
              </a:rPr>
              <a:t>"Назови, что ты видишь" (ребенок за одну минуту должен назвать как можно больше предметов, находящихся в комнате). </a:t>
            </a:r>
          </a:p>
          <a:p>
            <a:pPr>
              <a:buFont typeface="Wingdings" pitchFamily="2" charset="2"/>
              <a:buChar char="§"/>
            </a:pPr>
            <a:r>
              <a:rPr lang="ru-RU" sz="5500" i="1" dirty="0" smtClean="0">
                <a:latin typeface="Times New Roman" pitchFamily="18" charset="0"/>
                <a:cs typeface="Times New Roman" pitchFamily="18" charset="0"/>
              </a:rPr>
              <a:t>Игра "Карлики и великаны" (ребенок должен слушать словесную инструкцию взрослого, не обращая внимание на его действия). </a:t>
            </a:r>
          </a:p>
          <a:p>
            <a:endParaRPr lang="ru-RU" dirty="0"/>
          </a:p>
        </p:txBody>
      </p:sp>
      <p:sp>
        <p:nvSpPr>
          <p:cNvPr id="6" name="Заголовок 5"/>
          <p:cNvSpPr>
            <a:spLocks noGrp="1"/>
          </p:cNvSpPr>
          <p:nvPr>
            <p:ph type="title"/>
          </p:nvPr>
        </p:nvSpPr>
        <p:spPr>
          <a:xfrm>
            <a:off x="1071538" y="642918"/>
            <a:ext cx="6643734" cy="928694"/>
          </a:xfrm>
        </p:spPr>
        <p:txBody>
          <a:bodyPr>
            <a:normAutofit/>
          </a:bodyPr>
          <a:lstStyle/>
          <a:p>
            <a:pPr algn="ctr"/>
            <a:r>
              <a:rPr lang="ru-RU" dirty="0" smtClean="0"/>
              <a:t>Игры и упражнения, способствующие развитию внимания</a:t>
            </a:r>
            <a:endParaRPr lang="ru-RU" dirty="0"/>
          </a:p>
        </p:txBody>
      </p:sp>
    </p:spTree>
  </p:cSld>
  <p:clrMapOvr>
    <a:masterClrMapping/>
  </p:clrMapOvr>
  <mc:AlternateContent xmlns:mc="http://schemas.openxmlformats.org/markup-compatibility/2006">
    <mc:Choice xmlns:p14="http://schemas.microsoft.com/office/powerpoint/2010/main" Requires="p14">
      <p:transition spd="slow" p14:dur="1400" advTm="7000">
        <p14:ripple/>
      </p:transition>
    </mc:Choice>
    <mc:Fallback>
      <p:transition spd="slow" advTm="7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42910" y="571480"/>
            <a:ext cx="4143404" cy="785818"/>
          </a:xfrm>
        </p:spPr>
        <p:txBody>
          <a:bodyPr>
            <a:normAutofit fontScale="90000"/>
          </a:bodyPr>
          <a:lstStyle/>
          <a:p>
            <a:pPr algn="ct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t>
            </a:r>
            <a:br>
              <a:rPr lang="ru-RU" dirty="0" smtClean="0"/>
            </a:br>
            <a:r>
              <a:rPr lang="ru-RU" dirty="0" smtClean="0"/>
              <a:t/>
            </a:r>
            <a:br>
              <a:rPr lang="ru-RU" dirty="0" smtClean="0"/>
            </a:br>
            <a:r>
              <a:rPr lang="ru-RU" dirty="0" smtClean="0"/>
              <a:t/>
            </a:r>
            <a:br>
              <a:rPr lang="ru-RU" dirty="0" smtClean="0"/>
            </a:br>
            <a:r>
              <a:rPr lang="ru-RU" i="1" dirty="0" smtClean="0">
                <a:latin typeface="Monotype Corsiva" pitchFamily="66" charset="0"/>
                <a:cs typeface="Times New Roman" pitchFamily="18" charset="0"/>
              </a:rPr>
              <a:t>Игра «Найди отличия»</a:t>
            </a:r>
            <a:endParaRPr lang="ru-RU" i="1" dirty="0">
              <a:latin typeface="Monotype Corsiva" pitchFamily="66" charset="0"/>
              <a:cs typeface="Times New Roman" pitchFamily="18" charset="0"/>
            </a:endParaRPr>
          </a:p>
        </p:txBody>
      </p:sp>
      <p:pic>
        <p:nvPicPr>
          <p:cNvPr id="7" name="Содержимое 6" descr="Найди отличия"/>
          <p:cNvPicPr>
            <a:picLocks noGrp="1"/>
          </p:cNvPicPr>
          <p:nvPr>
            <p:ph sz="half" idx="1"/>
          </p:nvPr>
        </p:nvPicPr>
        <p:blipFill>
          <a:blip r:embed="rId3" cstate="email"/>
          <a:stretch>
            <a:fillRect/>
          </a:stretch>
        </p:blipFill>
        <p:spPr bwMode="auto">
          <a:xfrm>
            <a:off x="642910" y="1500174"/>
            <a:ext cx="3350518" cy="4389438"/>
          </a:xfrm>
          <a:prstGeom prst="rect">
            <a:avLst/>
          </a:prstGeom>
          <a:noFill/>
          <a:ln w="9525">
            <a:noFill/>
            <a:miter lim="800000"/>
            <a:headEnd/>
            <a:tailEnd/>
          </a:ln>
        </p:spPr>
      </p:pic>
      <p:sp>
        <p:nvSpPr>
          <p:cNvPr id="10" name="Содержимое 9"/>
          <p:cNvSpPr>
            <a:spLocks noGrp="1"/>
          </p:cNvSpPr>
          <p:nvPr>
            <p:ph sz="half" idx="2"/>
          </p:nvPr>
        </p:nvSpPr>
        <p:spPr>
          <a:xfrm>
            <a:off x="5072066" y="785794"/>
            <a:ext cx="3143272" cy="714380"/>
          </a:xfrm>
        </p:spPr>
        <p:txBody>
          <a:bodyPr>
            <a:normAutofit fontScale="92500"/>
          </a:bodyPr>
          <a:lstStyle/>
          <a:p>
            <a:pPr algn="ctr">
              <a:buNone/>
            </a:pPr>
            <a:r>
              <a:rPr lang="ru-RU" sz="3200" b="1" i="1" dirty="0" smtClean="0">
                <a:solidFill>
                  <a:schemeClr val="accent1"/>
                </a:solidFill>
                <a:effectLst>
                  <a:outerShdw blurRad="38100" dist="38100" dir="2700000" algn="tl">
                    <a:srgbClr val="000000">
                      <a:alpha val="43137"/>
                    </a:srgbClr>
                  </a:outerShdw>
                </a:effectLst>
                <a:latin typeface="Monotype Corsiva" pitchFamily="66" charset="0"/>
                <a:cs typeface="Times New Roman" pitchFamily="18" charset="0"/>
              </a:rPr>
              <a:t>Игра «Найди пару»</a:t>
            </a:r>
            <a:endParaRPr lang="ru-RU" sz="3200" b="1" dirty="0">
              <a:solidFill>
                <a:schemeClr val="accent1"/>
              </a:solidFill>
              <a:effectLst>
                <a:outerShdw blurRad="38100" dist="38100" dir="2700000" algn="tl">
                  <a:srgbClr val="000000">
                    <a:alpha val="43137"/>
                  </a:srgbClr>
                </a:outerShdw>
              </a:effectLst>
            </a:endParaRPr>
          </a:p>
        </p:txBody>
      </p:sp>
      <p:pic>
        <p:nvPicPr>
          <p:cNvPr id="8" name="Рисунок 7" descr="Найди пару каждой бабочке"/>
          <p:cNvPicPr/>
          <p:nvPr/>
        </p:nvPicPr>
        <p:blipFill>
          <a:blip r:embed="rId4" cstate="print"/>
          <a:srcRect/>
          <a:stretch>
            <a:fillRect/>
          </a:stretch>
        </p:blipFill>
        <p:spPr bwMode="auto">
          <a:xfrm>
            <a:off x="4286248" y="2000240"/>
            <a:ext cx="4214842" cy="3381381"/>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1400" advTm="7000">
        <p14:ripple/>
      </p:transition>
    </mc:Choice>
    <mc:Fallback>
      <p:transition spd="slow" advTm="7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642918"/>
            <a:ext cx="3714776" cy="714380"/>
          </a:xfrm>
        </p:spPr>
        <p:txBody>
          <a:bodyPr>
            <a:noAutofit/>
          </a:bodyPr>
          <a:lstStyle/>
          <a:p>
            <a:pPr algn="ctr"/>
            <a:r>
              <a:rPr lang="ru-RU" sz="2800" dirty="0" smtClean="0"/>
              <a:t/>
            </a:r>
            <a:br>
              <a:rPr lang="ru-RU" sz="2800" dirty="0" smtClean="0"/>
            </a:br>
            <a:r>
              <a:rPr lang="ru-RU" sz="2800" dirty="0" smtClean="0"/>
              <a:t/>
            </a:r>
            <a:br>
              <a:rPr lang="ru-RU" sz="2800" dirty="0" smtClean="0"/>
            </a:br>
            <a:r>
              <a:rPr lang="ru-RU" sz="2000" dirty="0" smtClean="0"/>
              <a:t>«Найди двух одинаковых медвежат» </a:t>
            </a:r>
            <a:endParaRPr lang="ru-RU" sz="2000" dirty="0"/>
          </a:p>
        </p:txBody>
      </p:sp>
      <p:pic>
        <p:nvPicPr>
          <p:cNvPr id="1026" name="Picture 2" descr="развитие внимания у детей,  диагностика"/>
          <p:cNvPicPr>
            <a:picLocks noChangeAspect="1" noChangeArrowheads="1"/>
          </p:cNvPicPr>
          <p:nvPr/>
        </p:nvPicPr>
        <p:blipFill>
          <a:blip r:embed="rId3" cstate="print"/>
          <a:srcRect/>
          <a:stretch>
            <a:fillRect/>
          </a:stretch>
        </p:blipFill>
        <p:spPr bwMode="auto">
          <a:xfrm>
            <a:off x="642910" y="1571612"/>
            <a:ext cx="3643338" cy="4643470"/>
          </a:xfrm>
          <a:prstGeom prst="rect">
            <a:avLst/>
          </a:prstGeom>
          <a:noFill/>
          <a:ln w="9525">
            <a:noFill/>
            <a:miter lim="800000"/>
            <a:headEnd/>
            <a:tailEnd/>
          </a:ln>
        </p:spPr>
      </p:pic>
      <p:pic>
        <p:nvPicPr>
          <p:cNvPr id="1027" name="Picture 3" descr="развитие внимания у детей,  диагностика"/>
          <p:cNvPicPr>
            <a:picLocks noChangeAspect="1" noChangeArrowheads="1"/>
          </p:cNvPicPr>
          <p:nvPr/>
        </p:nvPicPr>
        <p:blipFill>
          <a:blip r:embed="rId4" cstate="print"/>
          <a:srcRect/>
          <a:stretch>
            <a:fillRect/>
          </a:stretch>
        </p:blipFill>
        <p:spPr bwMode="auto">
          <a:xfrm>
            <a:off x="5326016" y="1357298"/>
            <a:ext cx="2889321" cy="4857784"/>
          </a:xfrm>
          <a:prstGeom prst="rect">
            <a:avLst/>
          </a:prstGeom>
          <a:noFill/>
          <a:ln w="9525">
            <a:noFill/>
            <a:miter lim="800000"/>
            <a:headEnd/>
            <a:tailEnd/>
          </a:ln>
        </p:spPr>
      </p:pic>
      <p:sp>
        <p:nvSpPr>
          <p:cNvPr id="6" name="Заголовок 1"/>
          <p:cNvSpPr txBox="1">
            <a:spLocks/>
          </p:cNvSpPr>
          <p:nvPr/>
        </p:nvSpPr>
        <p:spPr>
          <a:xfrm>
            <a:off x="5072034" y="642918"/>
            <a:ext cx="3429056" cy="642942"/>
          </a:xfrm>
          <a:prstGeom prst="rect">
            <a:avLst/>
          </a:prstGeom>
        </p:spPr>
        <p:txBody>
          <a:bodyPr vert="horz"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
            </a:r>
            <a:br>
              <a:rPr kumimoji="0" lang="ru-RU" sz="28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br>
            <a:r>
              <a:rPr kumimoji="0" lang="ru-RU" sz="28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
            </a:r>
            <a:br>
              <a:rPr kumimoji="0" lang="ru-RU" sz="28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br>
            <a:r>
              <a:rPr kumimoji="0" lang="ru-RU" sz="2400" b="1" i="1" u="none" strike="noStrike" kern="1200" cap="none" spc="0" normalizeH="0" baseline="0" noProof="0" dirty="0" smtClean="0">
                <a:ln>
                  <a:noFill/>
                </a:ln>
                <a:solidFill>
                  <a:schemeClr val="accent1">
                    <a:tint val="88000"/>
                    <a:satMod val="150000"/>
                  </a:schemeClr>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«Найди 10 отличий»</a:t>
            </a:r>
            <a:endParaRPr kumimoji="0" lang="ru-RU" sz="2400" b="1" i="1" u="none" strike="noStrike" kern="1200" cap="none" spc="0" normalizeH="0" baseline="0" noProof="0" dirty="0">
              <a:ln>
                <a:noFill/>
              </a:ln>
              <a:solidFill>
                <a:schemeClr val="accent1">
                  <a:tint val="88000"/>
                  <a:satMod val="150000"/>
                </a:schemeClr>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400" advTm="7000">
        <p14:ripple/>
      </p:transition>
    </mc:Choice>
    <mc:Fallback>
      <p:transition spd="slow" advTm="70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Grp="1" noChangeAspect="1" noChangeArrowheads="1"/>
          </p:cNvPicPr>
          <p:nvPr>
            <p:ph sz="half" idx="1"/>
          </p:nvPr>
        </p:nvPicPr>
        <p:blipFill>
          <a:blip r:embed="rId3" cstate="email"/>
          <a:srcRect/>
          <a:stretch>
            <a:fillRect/>
          </a:stretch>
        </p:blipFill>
        <p:spPr bwMode="auto">
          <a:xfrm>
            <a:off x="714348" y="571481"/>
            <a:ext cx="7720945" cy="5286412"/>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Requires="p14">
      <p:transition spd="slow" p14:dur="1400" advTm="7000">
        <p14:ripple/>
      </p:transition>
    </mc:Choice>
    <mc:Fallback>
      <p:transition spd="slow" advTm="700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Grp="1" noChangeAspect="1" noChangeArrowheads="1"/>
          </p:cNvPicPr>
          <p:nvPr>
            <p:ph sz="half" idx="1"/>
          </p:nvPr>
        </p:nvPicPr>
        <p:blipFill>
          <a:blip r:embed="rId3" cstate="email"/>
          <a:srcRect/>
          <a:stretch>
            <a:fillRect/>
          </a:stretch>
        </p:blipFill>
        <p:spPr bwMode="auto">
          <a:xfrm>
            <a:off x="785786" y="642918"/>
            <a:ext cx="7572427" cy="5133969"/>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Requires="p14">
      <p:transition spd="slow" p14:dur="1400" advTm="7000">
        <p14:ripple/>
      </p:transition>
    </mc:Choice>
    <mc:Fallback>
      <p:transition spd="slow" advTm="700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a:spLocks noGrp="1"/>
          </p:cNvSpPr>
          <p:nvPr>
            <p:ph type="title"/>
          </p:nvPr>
        </p:nvSpPr>
        <p:spPr/>
        <p:txBody>
          <a:bodyPr>
            <a:normAutofit fontScale="90000"/>
          </a:bodyPr>
          <a:lstStyle/>
          <a:p>
            <a:pPr algn="ct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dirty="0" smtClean="0"/>
              <a:t> </a:t>
            </a:r>
            <a:endParaRPr lang="ru-RU" dirty="0"/>
          </a:p>
        </p:txBody>
      </p:sp>
      <p:sp>
        <p:nvSpPr>
          <p:cNvPr id="3" name="Подзаголовок 2"/>
          <p:cNvSpPr>
            <a:spLocks noGrp="1"/>
          </p:cNvSpPr>
          <p:nvPr>
            <p:ph type="body" idx="1"/>
          </p:nvPr>
        </p:nvSpPr>
        <p:spPr>
          <a:xfrm>
            <a:off x="468344" y="785794"/>
            <a:ext cx="8247060" cy="5643602"/>
          </a:xfrm>
        </p:spPr>
        <p:txBody>
          <a:bodyPr>
            <a:normAutofit fontScale="25000" lnSpcReduction="20000"/>
          </a:bodyPr>
          <a:lstStyle/>
          <a:p>
            <a:pPr algn="ctr"/>
            <a:endParaRPr lang="ru-RU" sz="3000" b="1" i="1" dirty="0" smtClean="0">
              <a:latin typeface="Times New Roman" pitchFamily="18" charset="0"/>
              <a:cs typeface="Times New Roman" pitchFamily="18" charset="0"/>
            </a:endParaRPr>
          </a:p>
          <a:p>
            <a:pPr algn="ctr">
              <a:buNone/>
            </a:pPr>
            <a:r>
              <a:rPr lang="ru-RU" sz="21600" b="1" dirty="0" smtClean="0">
                <a:latin typeface="Times New Roman" pitchFamily="18" charset="0"/>
                <a:cs typeface="Times New Roman" pitchFamily="18" charset="0"/>
              </a:rPr>
              <a:t>ПАМЯТЬ</a:t>
            </a:r>
          </a:p>
          <a:p>
            <a:pPr algn="just"/>
            <a:r>
              <a:rPr lang="ru-RU" sz="7200" dirty="0" smtClean="0">
                <a:latin typeface="Times New Roman" pitchFamily="18" charset="0"/>
                <a:cs typeface="Times New Roman" pitchFamily="18" charset="0"/>
              </a:rPr>
              <a:t>	Дошкольное детство - возраст, наиболее благоприятный для развития памяти. Как указывал Л.С. </a:t>
            </a:r>
            <a:r>
              <a:rPr lang="ru-RU" sz="7200" dirty="0" err="1" smtClean="0">
                <a:latin typeface="Times New Roman" pitchFamily="18" charset="0"/>
                <a:cs typeface="Times New Roman" pitchFamily="18" charset="0"/>
              </a:rPr>
              <a:t>Выготский</a:t>
            </a:r>
            <a:r>
              <a:rPr lang="ru-RU" sz="7200" dirty="0" smtClean="0">
                <a:latin typeface="Times New Roman" pitchFamily="18" charset="0"/>
                <a:cs typeface="Times New Roman" pitchFamily="18" charset="0"/>
              </a:rPr>
              <a:t>, память становится доминирующей функцией и проходит большой путь в процессе своего становления. Ни до, ни после этого периода ребенок не запоминает с такой легкостью самый разнообразный материал. Однако память дошкольника имеет ряд специфических особенностей. </a:t>
            </a:r>
          </a:p>
          <a:p>
            <a:pPr algn="just"/>
            <a:r>
              <a:rPr lang="ru-RU" sz="7200" dirty="0" smtClean="0">
                <a:latin typeface="Times New Roman" pitchFamily="18" charset="0"/>
                <a:cs typeface="Times New Roman" pitchFamily="18" charset="0"/>
              </a:rPr>
              <a:t>	У младших дошкольников память непроизвольна. Ребенок не ставит перед собой цели что-то запомнить или вспомнить и не владеет специальными способами запоминания. Интересные для него события, действия, образы легко запечатлеваются, непроизвольно запоминается и словесный материал, если он вызывает эмоциональный отклик. Ребенок быстро запоминает стихотворения, особенно совершенные по форме: в них важны звучность, ритмичность и смежные рифмы. Запоминаются сказки, рассказы, диалоги из фильмов, когда ребенок сопереживает их героям. На протяжении дошкольного возраста повышается эффективность непроизвольного запоминания, причем чем более осмысленный материал запоминает ребенок, тем запоминание лучше. Смысловая память развивается наряду с механической, поэтому нельзя считать, что у дошкольников, с большой точностью повторяющих чужой текст, преобладает механическая память. </a:t>
            </a:r>
          </a:p>
          <a:p>
            <a:pPr algn="just"/>
            <a:r>
              <a:rPr lang="ru-RU" sz="7200" dirty="0" smtClean="0">
                <a:latin typeface="Times New Roman" pitchFamily="18" charset="0"/>
                <a:cs typeface="Times New Roman" pitchFamily="18" charset="0"/>
              </a:rPr>
              <a:t>	В дошкольном возрасте память включается в процесс формирования личности. Третий и четвертый годы жизни становятся годами первых детских</a:t>
            </a:r>
            <a:br>
              <a:rPr lang="ru-RU" sz="7200" dirty="0" smtClean="0">
                <a:latin typeface="Times New Roman" pitchFamily="18" charset="0"/>
                <a:cs typeface="Times New Roman" pitchFamily="18" charset="0"/>
              </a:rPr>
            </a:br>
            <a:r>
              <a:rPr lang="ru-RU" sz="7200" dirty="0" smtClean="0">
                <a:latin typeface="Times New Roman" pitchFamily="18" charset="0"/>
                <a:cs typeface="Times New Roman" pitchFamily="18" charset="0"/>
              </a:rPr>
              <a:t>воспоминаний.</a:t>
            </a:r>
          </a:p>
          <a:p>
            <a:pPr algn="ctr"/>
            <a:endParaRPr lang="ru-RU" dirty="0" smtClean="0"/>
          </a:p>
          <a:p>
            <a:pPr algn="just"/>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400" advTm="7000">
        <p14:ripple/>
      </p:transition>
    </mc:Choice>
    <mc:Fallback>
      <p:transition spd="slow" advTm="700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АПР.jpg"/>
          <p:cNvPicPr>
            <a:picLocks noGrp="1" noChangeAspect="1"/>
          </p:cNvPicPr>
          <p:nvPr>
            <p:ph idx="1"/>
          </p:nvPr>
        </p:nvPicPr>
        <p:blipFill>
          <a:blip r:embed="rId3" cstate="print"/>
          <a:stretch>
            <a:fillRect/>
          </a:stretch>
        </p:blipFill>
        <p:spPr>
          <a:xfrm>
            <a:off x="714316" y="928670"/>
            <a:ext cx="8072526" cy="5929330"/>
          </a:xfrm>
        </p:spPr>
      </p:pic>
    </p:spTree>
  </p:cSld>
  <p:clrMapOvr>
    <a:masterClrMapping/>
  </p:clrMapOvr>
  <mc:AlternateContent xmlns:mc="http://schemas.openxmlformats.org/markup-compatibility/2006">
    <mc:Choice xmlns:p14="http://schemas.microsoft.com/office/powerpoint/2010/main" Requires="p14">
      <p:transition spd="slow" p14:dur="1400" advTm="7000">
        <p14:ripple/>
      </p:transition>
    </mc:Choice>
    <mc:Fallback>
      <p:transition spd="slow" advTm="7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Содержимое 10"/>
          <p:cNvGraphicFramePr>
            <a:graphicFrameLocks noGrp="1"/>
          </p:cNvGraphicFramePr>
          <p:nvPr>
            <p:ph idx="1"/>
          </p:nvPr>
        </p:nvGraphicFramePr>
        <p:xfrm>
          <a:off x="714348" y="428604"/>
          <a:ext cx="7572428" cy="5643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mc:Choice xmlns:p14="http://schemas.microsoft.com/office/powerpoint/2010/main" Requires="p14">
      <p:transition spd="slow" p14:dur="1400" advTm="7000">
        <p14:ripple/>
      </p:transition>
    </mc:Choice>
    <mc:Fallback>
      <p:transition spd="slow" advTm="700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1571636"/>
          </a:xfrm>
        </p:spPr>
        <p:txBody>
          <a:bodyPr>
            <a:normAutofit/>
          </a:bodyPr>
          <a:lstStyle/>
          <a:p>
            <a:pPr algn="ctr"/>
            <a:r>
              <a:rPr lang="ru-RU" sz="2000" b="1" i="1" dirty="0" smtClean="0">
                <a:latin typeface="Times New Roman" pitchFamily="18" charset="0"/>
                <a:cs typeface="Times New Roman" pitchFamily="18" charset="0"/>
              </a:rPr>
              <a:t>Рекомендации педагогам и родителям для работы с детьми по развитию памяти (данные методы не требуют специальной подготовки, достаточно быть внимательным к детям и иметь время для занятий и игр с ними.):</a:t>
            </a:r>
            <a:endParaRPr lang="ru-RU" sz="2000" i="1" dirty="0">
              <a:latin typeface="Times New Roman" pitchFamily="18" charset="0"/>
              <a:cs typeface="Times New Roman" pitchFamily="18" charset="0"/>
            </a:endParaRPr>
          </a:p>
        </p:txBody>
      </p:sp>
      <p:sp>
        <p:nvSpPr>
          <p:cNvPr id="3" name="Содержимое 2"/>
          <p:cNvSpPr>
            <a:spLocks noGrp="1"/>
          </p:cNvSpPr>
          <p:nvPr>
            <p:ph idx="1"/>
          </p:nvPr>
        </p:nvSpPr>
        <p:spPr>
          <a:xfrm>
            <a:off x="1357290" y="2214554"/>
            <a:ext cx="6715172" cy="4357718"/>
          </a:xfrm>
        </p:spPr>
        <p:txBody>
          <a:bodyPr>
            <a:normAutofit fontScale="85000" lnSpcReduction="10000"/>
          </a:bodyPr>
          <a:lstStyle/>
          <a:p>
            <a:pPr lvl="0"/>
            <a:r>
              <a:rPr lang="ru-RU" sz="2400" i="1" dirty="0" smtClean="0">
                <a:latin typeface="Times New Roman" pitchFamily="18" charset="0"/>
                <a:cs typeface="Times New Roman" pitchFamily="18" charset="0"/>
              </a:rPr>
              <a:t>Развивать у ребенка умения произвольно вызывать необходимые воспоминания. </a:t>
            </a:r>
          </a:p>
          <a:p>
            <a:pPr lvl="0"/>
            <a:r>
              <a:rPr lang="ru-RU" sz="2400" i="1" dirty="0" smtClean="0">
                <a:latin typeface="Times New Roman" pitchFamily="18" charset="0"/>
                <a:cs typeface="Times New Roman" pitchFamily="18" charset="0"/>
              </a:rPr>
              <a:t>Обучение культуре запоминания. </a:t>
            </a:r>
          </a:p>
          <a:p>
            <a:pPr lvl="0"/>
            <a:r>
              <a:rPr lang="ru-RU" sz="2400" i="1" dirty="0" smtClean="0">
                <a:latin typeface="Times New Roman" pitchFamily="18" charset="0"/>
                <a:cs typeface="Times New Roman" pitchFamily="18" charset="0"/>
              </a:rPr>
              <a:t>Учить ребенка вспоминать последовательность событий. </a:t>
            </a:r>
          </a:p>
          <a:p>
            <a:pPr lvl="0"/>
            <a:r>
              <a:rPr lang="ru-RU" sz="2400" i="1" dirty="0" smtClean="0">
                <a:latin typeface="Times New Roman" pitchFamily="18" charset="0"/>
                <a:cs typeface="Times New Roman" pitchFamily="18" charset="0"/>
              </a:rPr>
              <a:t>Учить использовать при запоминании мнемотехнические приемы. </a:t>
            </a:r>
          </a:p>
          <a:p>
            <a:pPr lvl="0"/>
            <a:r>
              <a:rPr lang="ru-RU" sz="2400" i="1" dirty="0" smtClean="0">
                <a:latin typeface="Times New Roman" pitchFamily="18" charset="0"/>
                <a:cs typeface="Times New Roman" pitchFamily="18" charset="0"/>
              </a:rPr>
              <a:t>Учить детей использовать образ как средство развития произвольной памяти. </a:t>
            </a:r>
          </a:p>
          <a:p>
            <a:pPr lvl="0"/>
            <a:r>
              <a:rPr lang="ru-RU" sz="2400" i="1" dirty="0" smtClean="0">
                <a:latin typeface="Times New Roman" pitchFamily="18" charset="0"/>
                <a:cs typeface="Times New Roman" pitchFamily="18" charset="0"/>
              </a:rPr>
              <a:t>Учить детей повторять, осмысливать, связывать материал в целях запоминания, использовать связи при припоминании. </a:t>
            </a:r>
          </a:p>
          <a:p>
            <a:pPr lvl="0"/>
            <a:r>
              <a:rPr lang="ru-RU" sz="2400" i="1" dirty="0" smtClean="0">
                <a:latin typeface="Times New Roman" pitchFamily="18" charset="0"/>
                <a:cs typeface="Times New Roman" pitchFamily="18" charset="0"/>
              </a:rPr>
              <a:t>Способствовать овладению умением для запоминания использовать вспомогательные средства. </a:t>
            </a:r>
          </a:p>
          <a:p>
            <a:endParaRPr lang="ru-RU" dirty="0"/>
          </a:p>
        </p:txBody>
      </p:sp>
    </p:spTree>
  </p:cSld>
  <p:clrMapOvr>
    <a:masterClrMapping/>
  </p:clrMapOvr>
  <mc:AlternateContent xmlns:mc="http://schemas.openxmlformats.org/markup-compatibility/2006">
    <mc:Choice xmlns:p14="http://schemas.microsoft.com/office/powerpoint/2010/main" Requires="p14">
      <p:transition spd="slow" p14:dur="1400" advTm="7000">
        <p14:ripple/>
      </p:transition>
    </mc:Choice>
    <mc:Fallback>
      <p:transition spd="slow" advTm="7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linds(horizont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linds(horizontal)">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linds(horizontal)">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blinds(horizontal)">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blinds(horizontal)">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blinds(horizontal)">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blinds(horizontal)">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14480" y="214290"/>
            <a:ext cx="5929354" cy="1214446"/>
          </a:xfrm>
        </p:spPr>
        <p:txBody>
          <a:bodyPr>
            <a:normAutofit fontScale="90000"/>
          </a:bodyPr>
          <a:lstStyle/>
          <a:p>
            <a:pPr algn="ctr"/>
            <a:r>
              <a:rPr lang="ru-RU" sz="3100" b="1" i="1" dirty="0" smtClean="0">
                <a:latin typeface="Times New Roman" pitchFamily="18" charset="0"/>
                <a:cs typeface="Times New Roman" pitchFamily="18" charset="0"/>
              </a:rPr>
              <a:t>Игры и упражнения, способствующие развитию памяти:</a:t>
            </a:r>
            <a:r>
              <a:rPr lang="ru-RU" sz="3100" i="1" dirty="0" smtClean="0">
                <a:latin typeface="Times New Roman" pitchFamily="18" charset="0"/>
                <a:cs typeface="Times New Roman" pitchFamily="18" charset="0"/>
              </a:rPr>
              <a:t> </a:t>
            </a:r>
            <a:r>
              <a:rPr lang="ru-RU" sz="2800" dirty="0" smtClean="0"/>
              <a:t/>
            </a:r>
            <a:br>
              <a:rPr lang="ru-RU" sz="2800" dirty="0" smtClean="0"/>
            </a:br>
            <a:endParaRPr lang="ru-RU" sz="2800" dirty="0"/>
          </a:p>
        </p:txBody>
      </p:sp>
      <p:sp>
        <p:nvSpPr>
          <p:cNvPr id="3" name="Содержимое 2"/>
          <p:cNvSpPr>
            <a:spLocks noGrp="1"/>
          </p:cNvSpPr>
          <p:nvPr>
            <p:ph idx="1"/>
          </p:nvPr>
        </p:nvSpPr>
        <p:spPr>
          <a:xfrm>
            <a:off x="500034" y="1000108"/>
            <a:ext cx="8429684" cy="5572164"/>
          </a:xfrm>
        </p:spPr>
        <p:txBody>
          <a:bodyPr>
            <a:normAutofit fontScale="25000" lnSpcReduction="20000"/>
          </a:bodyPr>
          <a:lstStyle/>
          <a:p>
            <a:pPr lvl="0"/>
            <a:endParaRPr lang="ru-RU" sz="6400" i="1" dirty="0" smtClean="0">
              <a:latin typeface="Times New Roman" pitchFamily="18" charset="0"/>
              <a:cs typeface="Times New Roman" pitchFamily="18" charset="0"/>
            </a:endParaRPr>
          </a:p>
          <a:p>
            <a:pPr lvl="0"/>
            <a:r>
              <a:rPr lang="ru-RU" sz="6400" i="1" dirty="0" smtClean="0">
                <a:latin typeface="Times New Roman" pitchFamily="18" charset="0"/>
                <a:cs typeface="Times New Roman" pitchFamily="18" charset="0"/>
              </a:rPr>
              <a:t>"Запомни предметы" (учить ребенка запоминать и воспроизводить информацию). </a:t>
            </a:r>
          </a:p>
          <a:p>
            <a:pPr lvl="0"/>
            <a:r>
              <a:rPr lang="ru-RU" sz="6400" i="1" dirty="0" smtClean="0">
                <a:latin typeface="Times New Roman" pitchFamily="18" charset="0"/>
                <a:cs typeface="Times New Roman" pitchFamily="18" charset="0"/>
              </a:rPr>
              <a:t>"Детектив" (развитие произвольного запоминания; ребенок в течение 15 минут рассматривает 15 картинок, после чего картинки убирают; ребенок должен назвать картинки, которые запомнил). </a:t>
            </a:r>
          </a:p>
          <a:p>
            <a:pPr lvl="0"/>
            <a:r>
              <a:rPr lang="ru-RU" sz="6400" i="1" dirty="0" smtClean="0">
                <a:latin typeface="Times New Roman" pitchFamily="18" charset="0"/>
                <a:cs typeface="Times New Roman" pitchFamily="18" charset="0"/>
              </a:rPr>
              <a:t>"Пирамида" (развитие краткосрочной механической памяти. Взрослый называет ребенку сначала одно слово, ребенок должен сразу же повторить его; затем взрослый называет два слова, ребенок повторяет их; затем взрослый называет три слова, ребенок - повторяет и т.д.) </a:t>
            </a:r>
          </a:p>
          <a:p>
            <a:pPr lvl="0"/>
            <a:r>
              <a:rPr lang="ru-RU" sz="6400" i="1" dirty="0" smtClean="0">
                <a:latin typeface="Times New Roman" pitchFamily="18" charset="0"/>
                <a:cs typeface="Times New Roman" pitchFamily="18" charset="0"/>
              </a:rPr>
              <a:t>"Что ты видел в отпуске?" (взрослый задает ребенку вопросы о происходящих в отпуске событиях). </a:t>
            </a:r>
          </a:p>
          <a:p>
            <a:pPr lvl="0"/>
            <a:r>
              <a:rPr lang="ru-RU" sz="6400" i="1" dirty="0" smtClean="0">
                <a:latin typeface="Times New Roman" pitchFamily="18" charset="0"/>
                <a:cs typeface="Times New Roman" pitchFamily="18" charset="0"/>
              </a:rPr>
              <a:t>"Следопыт" (Взрослый показывает ребенку игрушку и говорит, что сейчас ее спрячет в комнате; ребенок отворачивается; взрослый прячет игрушку; ребенок должен ее найти). </a:t>
            </a:r>
          </a:p>
          <a:p>
            <a:pPr lvl="0"/>
            <a:r>
              <a:rPr lang="ru-RU" sz="6400" i="1" dirty="0" smtClean="0">
                <a:latin typeface="Times New Roman" pitchFamily="18" charset="0"/>
                <a:cs typeface="Times New Roman" pitchFamily="18" charset="0"/>
              </a:rPr>
              <a:t>"Что ты ел на обед?" (ребенок должен перечислить все, что ел на обед). </a:t>
            </a:r>
          </a:p>
          <a:p>
            <a:pPr lvl="0"/>
            <a:r>
              <a:rPr lang="ru-RU" sz="6400" i="1" dirty="0" smtClean="0">
                <a:latin typeface="Times New Roman" pitchFamily="18" charset="0"/>
                <a:cs typeface="Times New Roman" pitchFamily="18" charset="0"/>
              </a:rPr>
              <a:t>"Одежда" (ребенок должен вспомнить, в каком порядке он одевался утром). </a:t>
            </a:r>
          </a:p>
          <a:p>
            <a:pPr lvl="0"/>
            <a:r>
              <a:rPr lang="ru-RU" sz="6400" i="1" dirty="0" smtClean="0">
                <a:latin typeface="Times New Roman" pitchFamily="18" charset="0"/>
                <a:cs typeface="Times New Roman" pitchFamily="18" charset="0"/>
              </a:rPr>
              <a:t>"Нарисуй такой же" (ребенок рисует на листе бумаге какой-либо простой предмет; затем лист переворачивается и ребенок должен нарисовать точно такой же предмет). </a:t>
            </a:r>
          </a:p>
          <a:p>
            <a:pPr lvl="0"/>
            <a:r>
              <a:rPr lang="ru-RU" sz="6400" i="1" dirty="0" smtClean="0">
                <a:latin typeface="Times New Roman" pitchFamily="18" charset="0"/>
                <a:cs typeface="Times New Roman" pitchFamily="18" charset="0"/>
              </a:rPr>
              <a:t>"Я положил в мешок" (взрослый на глазах ребенка кладет в мешок разные предметы; ребенок должен вспомнить, что лежит в мешке). </a:t>
            </a:r>
          </a:p>
          <a:p>
            <a:pPr lvl="0"/>
            <a:r>
              <a:rPr lang="ru-RU" sz="6400" i="1" dirty="0" smtClean="0">
                <a:latin typeface="Times New Roman" pitchFamily="18" charset="0"/>
                <a:cs typeface="Times New Roman" pitchFamily="18" charset="0"/>
              </a:rPr>
              <a:t>"Короткий рассказ" (взрослый читает короткий рассказ; ребенок должен воспроизвести его). </a:t>
            </a:r>
          </a:p>
          <a:p>
            <a:pPr lvl="0"/>
            <a:r>
              <a:rPr lang="ru-RU" sz="6400" i="1" dirty="0" smtClean="0">
                <a:latin typeface="Times New Roman" pitchFamily="18" charset="0"/>
                <a:cs typeface="Times New Roman" pitchFamily="18" charset="0"/>
              </a:rPr>
              <a:t>"Башня" (ребенку показывают схематическое изображение башни, состоящей из множества геометрических фигур; ребенок должен запомнить эти фигуры и назвать). </a:t>
            </a:r>
          </a:p>
          <a:p>
            <a:pPr lvl="0"/>
            <a:r>
              <a:rPr lang="ru-RU" sz="6400" i="1" dirty="0" smtClean="0">
                <a:latin typeface="Times New Roman" pitchFamily="18" charset="0"/>
                <a:cs typeface="Times New Roman" pitchFamily="18" charset="0"/>
              </a:rPr>
              <a:t>"Фигурка из палочек" (взрослый выкладывает фигурку из палочек; ребенок запоминает ее и по памяти выкладывает такую же). </a:t>
            </a:r>
          </a:p>
          <a:p>
            <a:endParaRPr lang="ru-RU" dirty="0"/>
          </a:p>
        </p:txBody>
      </p:sp>
    </p:spTree>
  </p:cSld>
  <p:clrMapOvr>
    <a:masterClrMapping/>
  </p:clrMapOvr>
  <mc:AlternateContent xmlns:mc="http://schemas.openxmlformats.org/markup-compatibility/2006">
    <mc:Choice xmlns:p14="http://schemas.microsoft.com/office/powerpoint/2010/main" Requires="p14">
      <p:transition spd="slow" p14:dur="1400" advTm="7000">
        <p14:ripple/>
      </p:transition>
    </mc:Choice>
    <mc:Fallback>
      <p:transition spd="slow" advTm="7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6"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6"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arn(inHorizontal)">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6"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arn(inHorizontal)">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6"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barn(inHorizontal)">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6"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barn(inHorizontal)">
                                      <p:cBhvr>
                                        <p:cTn id="6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тттт.jpg"/>
          <p:cNvPicPr>
            <a:picLocks noGrp="1" noChangeAspect="1"/>
          </p:cNvPicPr>
          <p:nvPr>
            <p:ph idx="1"/>
          </p:nvPr>
        </p:nvPicPr>
        <p:blipFill>
          <a:blip r:embed="rId3" cstate="print"/>
          <a:stretch>
            <a:fillRect/>
          </a:stretch>
        </p:blipFill>
        <p:spPr>
          <a:xfrm>
            <a:off x="357158" y="357166"/>
            <a:ext cx="8286808" cy="6143668"/>
          </a:xfrm>
        </p:spPr>
      </p:pic>
    </p:spTree>
  </p:cSld>
  <p:clrMapOvr>
    <a:masterClrMapping/>
  </p:clrMapOvr>
  <mc:AlternateContent xmlns:mc="http://schemas.openxmlformats.org/markup-compatibility/2006">
    <mc:Choice xmlns:p14="http://schemas.microsoft.com/office/powerpoint/2010/main" Requires="p14">
      <p:transition spd="slow" p14:dur="1400" advTm="7000">
        <p14:ripple/>
      </p:transition>
    </mc:Choice>
    <mc:Fallback>
      <p:transition spd="slow" advTm="700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57356" y="285728"/>
            <a:ext cx="4286280" cy="1000132"/>
          </a:xfrm>
        </p:spPr>
        <p:txBody>
          <a:bodyPr>
            <a:normAutofit/>
          </a:bodyPr>
          <a:lstStyle/>
          <a:p>
            <a:pPr algn="ctr"/>
            <a:r>
              <a:rPr lang="ru-RU" sz="4800" b="1" i="1" dirty="0" smtClean="0">
                <a:latin typeface="Candara" pitchFamily="34" charset="0"/>
                <a:cs typeface="Times New Roman" pitchFamily="18" charset="0"/>
              </a:rPr>
              <a:t>МЫШЛЕНИЕ -  </a:t>
            </a:r>
            <a:endParaRPr lang="ru-RU" sz="4800" b="1" i="1" dirty="0">
              <a:latin typeface="Candara" pitchFamily="34" charset="0"/>
              <a:cs typeface="Times New Roman" pitchFamily="18" charset="0"/>
            </a:endParaRPr>
          </a:p>
        </p:txBody>
      </p:sp>
      <p:sp>
        <p:nvSpPr>
          <p:cNvPr id="3" name="Содержимое 2"/>
          <p:cNvSpPr>
            <a:spLocks noGrp="1"/>
          </p:cNvSpPr>
          <p:nvPr>
            <p:ph idx="1"/>
          </p:nvPr>
        </p:nvSpPr>
        <p:spPr>
          <a:xfrm>
            <a:off x="1435608" y="1500174"/>
            <a:ext cx="6279664" cy="1071570"/>
          </a:xfrm>
        </p:spPr>
        <p:txBody>
          <a:bodyPr/>
          <a:lstStyle/>
          <a:p>
            <a:endParaRPr lang="ru-RU" dirty="0" smtClean="0"/>
          </a:p>
          <a:p>
            <a:endParaRPr lang="ru-RU" dirty="0"/>
          </a:p>
        </p:txBody>
      </p:sp>
      <p:sp>
        <p:nvSpPr>
          <p:cNvPr id="4" name="Прямоугольник 3"/>
          <p:cNvSpPr/>
          <p:nvPr/>
        </p:nvSpPr>
        <p:spPr>
          <a:xfrm>
            <a:off x="1500166" y="1357298"/>
            <a:ext cx="6929486" cy="369332"/>
          </a:xfrm>
          <a:prstGeom prst="rect">
            <a:avLst/>
          </a:prstGeom>
        </p:spPr>
        <p:txBody>
          <a:bodyPr wrap="square">
            <a:spAutoFit/>
          </a:bodyPr>
          <a:lstStyle/>
          <a:p>
            <a:endParaRPr lang="ru-RU" dirty="0"/>
          </a:p>
        </p:txBody>
      </p:sp>
      <p:sp>
        <p:nvSpPr>
          <p:cNvPr id="6" name="Прямоугольник 5"/>
          <p:cNvSpPr/>
          <p:nvPr/>
        </p:nvSpPr>
        <p:spPr>
          <a:xfrm>
            <a:off x="1500166" y="1071546"/>
            <a:ext cx="4786346" cy="1631216"/>
          </a:xfrm>
          <a:prstGeom prst="rect">
            <a:avLst/>
          </a:prstGeom>
        </p:spPr>
        <p:txBody>
          <a:bodyPr wrap="square">
            <a:spAutoFit/>
          </a:bodyPr>
          <a:lstStyle/>
          <a:p>
            <a:pPr algn="just"/>
            <a:r>
              <a:rPr lang="ru-RU" sz="2000" i="1" dirty="0" smtClean="0">
                <a:latin typeface="Candara" pitchFamily="34" charset="0"/>
                <a:cs typeface="Times New Roman" pitchFamily="18" charset="0"/>
              </a:rPr>
              <a:t>высший познавательный процесс обобщенного и опосредованного отражения действительности. Мышление является самым важным процессом познания. </a:t>
            </a:r>
            <a:endParaRPr lang="ru-RU" sz="2000" i="1" dirty="0">
              <a:latin typeface="Candara" pitchFamily="34" charset="0"/>
              <a:cs typeface="Times New Roman" pitchFamily="18" charset="0"/>
            </a:endParaRPr>
          </a:p>
        </p:txBody>
      </p:sp>
      <p:pic>
        <p:nvPicPr>
          <p:cNvPr id="41986" name="Picture 2"/>
          <p:cNvPicPr>
            <a:picLocks noChangeAspect="1" noChangeArrowheads="1"/>
          </p:cNvPicPr>
          <p:nvPr/>
        </p:nvPicPr>
        <p:blipFill>
          <a:blip r:embed="rId3" cstate="print"/>
          <a:srcRect/>
          <a:stretch>
            <a:fillRect/>
          </a:stretch>
        </p:blipFill>
        <p:spPr bwMode="auto">
          <a:xfrm>
            <a:off x="1357290" y="2786058"/>
            <a:ext cx="7286676" cy="3500462"/>
          </a:xfrm>
          <a:prstGeom prst="rect">
            <a:avLst/>
          </a:prstGeom>
          <a:noFill/>
          <a:ln w="9525">
            <a:noFill/>
            <a:miter lim="800000"/>
            <a:headEnd/>
            <a:tailEnd/>
          </a:ln>
        </p:spPr>
      </p:pic>
      <p:pic>
        <p:nvPicPr>
          <p:cNvPr id="4099" name="Picture 3" descr="C:\Users\91591\Pictures\main_big.jpg"/>
          <p:cNvPicPr>
            <a:picLocks noChangeAspect="1" noChangeArrowheads="1"/>
          </p:cNvPicPr>
          <p:nvPr/>
        </p:nvPicPr>
        <p:blipFill>
          <a:blip r:embed="rId4" cstate="email"/>
          <a:srcRect/>
          <a:stretch>
            <a:fillRect/>
          </a:stretch>
        </p:blipFill>
        <p:spPr bwMode="auto">
          <a:xfrm>
            <a:off x="6357950" y="142852"/>
            <a:ext cx="2586030" cy="2490788"/>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400" advTm="7000">
        <p14:ripple/>
      </p:transition>
    </mc:Choice>
    <mc:Fallback>
      <p:transition spd="slow" advTm="7000">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85728"/>
            <a:ext cx="7498080" cy="1214446"/>
          </a:xfrm>
        </p:spPr>
        <p:txBody>
          <a:bodyPr>
            <a:normAutofit fontScale="90000"/>
          </a:bodyPr>
          <a:lstStyle/>
          <a:p>
            <a:pPr algn="ctr"/>
            <a:r>
              <a:rPr lang="ru-RU" sz="3100" b="1" dirty="0" smtClean="0"/>
              <a:t/>
            </a:r>
            <a:br>
              <a:rPr lang="ru-RU" sz="3100" b="1" dirty="0" smtClean="0"/>
            </a:br>
            <a:r>
              <a:rPr lang="ru-RU" sz="3100" b="1" dirty="0" smtClean="0"/>
              <a:t>Рекомендации педагогам и родителям для работы с детьми по развитию мышления:</a:t>
            </a:r>
            <a:r>
              <a:rPr lang="ru-RU" sz="3100" dirty="0" smtClean="0"/>
              <a:t> </a:t>
            </a:r>
            <a:r>
              <a:rPr lang="ru-RU" dirty="0" smtClean="0"/>
              <a:t/>
            </a:r>
            <a:br>
              <a:rPr lang="ru-RU" dirty="0" smtClean="0"/>
            </a:br>
            <a:endParaRPr lang="ru-RU" dirty="0"/>
          </a:p>
        </p:txBody>
      </p:sp>
      <p:sp>
        <p:nvSpPr>
          <p:cNvPr id="3" name="Содержимое 2"/>
          <p:cNvSpPr>
            <a:spLocks noGrp="1"/>
          </p:cNvSpPr>
          <p:nvPr>
            <p:ph sz="half" idx="1"/>
          </p:nvPr>
        </p:nvSpPr>
        <p:spPr>
          <a:xfrm>
            <a:off x="1142976" y="1428736"/>
            <a:ext cx="7786742" cy="5214974"/>
          </a:xfrm>
        </p:spPr>
        <p:txBody>
          <a:bodyPr>
            <a:noAutofit/>
          </a:bodyPr>
          <a:lstStyle/>
          <a:p>
            <a:pPr lvl="0"/>
            <a:r>
              <a:rPr lang="ru-RU" sz="2000" i="1" dirty="0" smtClean="0">
                <a:latin typeface="Times New Roman" pitchFamily="18" charset="0"/>
                <a:cs typeface="Times New Roman" pitchFamily="18" charset="0"/>
              </a:rPr>
              <a:t>Развитие умственной способности через овладение действиями замещения и наглядного моделирования в различных видах деятельностью. </a:t>
            </a:r>
          </a:p>
          <a:p>
            <a:pPr lvl="0"/>
            <a:r>
              <a:rPr lang="ru-RU" sz="2000" i="1" dirty="0" smtClean="0">
                <a:latin typeface="Times New Roman" pitchFamily="18" charset="0"/>
                <a:cs typeface="Times New Roman" pitchFamily="18" charset="0"/>
              </a:rPr>
              <a:t>Составлять группу из отдельных предметов. </a:t>
            </a:r>
          </a:p>
          <a:p>
            <a:pPr lvl="0"/>
            <a:r>
              <a:rPr lang="ru-RU" sz="2000" i="1" dirty="0" smtClean="0">
                <a:latin typeface="Times New Roman" pitchFamily="18" charset="0"/>
                <a:cs typeface="Times New Roman" pitchFamily="18" charset="0"/>
              </a:rPr>
              <a:t>Учить выделять предметы по назначению, по характерным признакам. </a:t>
            </a:r>
          </a:p>
          <a:p>
            <a:pPr lvl="0"/>
            <a:r>
              <a:rPr lang="ru-RU" sz="2000" i="1" dirty="0" smtClean="0">
                <a:latin typeface="Times New Roman" pitchFamily="18" charset="0"/>
                <a:cs typeface="Times New Roman" pitchFamily="18" charset="0"/>
              </a:rPr>
              <a:t>Учить классифицировать предметы и обобщать их по характерным признакам или назначению. </a:t>
            </a:r>
          </a:p>
          <a:p>
            <a:pPr lvl="0"/>
            <a:r>
              <a:rPr lang="ru-RU" sz="2000" i="1" dirty="0" smtClean="0">
                <a:latin typeface="Times New Roman" pitchFamily="18" charset="0"/>
                <a:cs typeface="Times New Roman" pitchFamily="18" charset="0"/>
              </a:rPr>
              <a:t>Учить понимать смысл литературного произведения; воспроизводить в правильной последовательности содержание текста с помощью вопросов. </a:t>
            </a:r>
          </a:p>
          <a:p>
            <a:pPr lvl="0"/>
            <a:r>
              <a:rPr lang="ru-RU" sz="2000" i="1" dirty="0" smtClean="0">
                <a:latin typeface="Times New Roman" pitchFamily="18" charset="0"/>
                <a:cs typeface="Times New Roman" pitchFamily="18" charset="0"/>
              </a:rPr>
              <a:t>Учить сравнивать предметы. </a:t>
            </a:r>
          </a:p>
          <a:p>
            <a:pPr lvl="0"/>
            <a:r>
              <a:rPr lang="ru-RU" sz="2000" i="1" dirty="0" smtClean="0">
                <a:latin typeface="Times New Roman" pitchFamily="18" charset="0"/>
                <a:cs typeface="Times New Roman" pitchFamily="18" charset="0"/>
              </a:rPr>
              <a:t>Учить соотносить схематическое изображение с реальными предметами. </a:t>
            </a:r>
          </a:p>
          <a:p>
            <a:pPr lvl="0"/>
            <a:r>
              <a:rPr lang="ru-RU" sz="2000" i="1" dirty="0" smtClean="0">
                <a:latin typeface="Times New Roman" pitchFamily="18" charset="0"/>
                <a:cs typeface="Times New Roman" pitchFamily="18" charset="0"/>
              </a:rPr>
              <a:t>Развивать быстроту мышления через дидактические игры. </a:t>
            </a:r>
          </a:p>
        </p:txBody>
      </p:sp>
    </p:spTree>
  </p:cSld>
  <p:clrMapOvr>
    <a:masterClrMapping/>
  </p:clrMapOvr>
  <mc:AlternateContent xmlns:mc="http://schemas.openxmlformats.org/markup-compatibility/2006">
    <mc:Choice xmlns:p14="http://schemas.microsoft.com/office/powerpoint/2010/main" Requires="p14">
      <p:transition spd="slow" p14:dur="1400" advTm="7000">
        <p14:ripple/>
      </p:transition>
    </mc:Choice>
    <mc:Fallback>
      <p:transition spd="slow" advTm="7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ox(i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ox(i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ox(i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ox(in)">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ox(in)">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ox(in)">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35608" y="714356"/>
            <a:ext cx="7498080" cy="5534044"/>
          </a:xfrm>
        </p:spPr>
        <p:txBody>
          <a:bodyPr>
            <a:normAutofit fontScale="55000" lnSpcReduction="20000"/>
          </a:bodyPr>
          <a:lstStyle/>
          <a:p>
            <a:pPr lvl="0"/>
            <a:r>
              <a:rPr lang="ru-RU" sz="3600" i="1" dirty="0" smtClean="0">
                <a:latin typeface="Times New Roman" pitchFamily="18" charset="0"/>
                <a:cs typeface="Times New Roman" pitchFamily="18" charset="0"/>
              </a:rPr>
              <a:t>Побуждать детей делать самостоятельные выводы. </a:t>
            </a:r>
          </a:p>
          <a:p>
            <a:pPr lvl="0"/>
            <a:r>
              <a:rPr lang="ru-RU" sz="3600" i="1" dirty="0" smtClean="0">
                <a:latin typeface="Times New Roman" pitchFamily="18" charset="0"/>
                <a:cs typeface="Times New Roman" pitchFamily="18" charset="0"/>
              </a:rPr>
              <a:t>Учить детей отвечать на вопросы, делать умозаключения. </a:t>
            </a:r>
          </a:p>
          <a:p>
            <a:pPr lvl="0"/>
            <a:r>
              <a:rPr lang="ru-RU" sz="3600" i="1" dirty="0" smtClean="0">
                <a:latin typeface="Times New Roman" pitchFamily="18" charset="0"/>
                <a:cs typeface="Times New Roman" pitchFamily="18" charset="0"/>
              </a:rPr>
              <a:t>Создавать сложноорганизованную среду, чтобы ребенок мог взаимодействовать с разными предметами </a:t>
            </a:r>
          </a:p>
          <a:p>
            <a:pPr lvl="0"/>
            <a:r>
              <a:rPr lang="ru-RU" sz="3600" i="1" dirty="0" smtClean="0">
                <a:latin typeface="Times New Roman" pitchFamily="18" charset="0"/>
                <a:cs typeface="Times New Roman" pitchFamily="18" charset="0"/>
              </a:rPr>
              <a:t>Способствовать познанию свойств различных материалов, их функциональный потенциал, созданию образов, модели реальных предметов посредством изобразительной деятельности (лепка, аппликация, рисование и т.д.). </a:t>
            </a:r>
          </a:p>
          <a:p>
            <a:pPr lvl="0"/>
            <a:r>
              <a:rPr lang="ru-RU" sz="3600" i="1" dirty="0" smtClean="0">
                <a:latin typeface="Times New Roman" pitchFamily="18" charset="0"/>
                <a:cs typeface="Times New Roman" pitchFamily="18" charset="0"/>
              </a:rPr>
              <a:t>Способствовать осмыслению содержания жизненных ситуаций, подражанию и проигрыванию их с заменой одних объектов другими. </a:t>
            </a:r>
          </a:p>
          <a:p>
            <a:pPr lvl="0"/>
            <a:r>
              <a:rPr lang="ru-RU" sz="3600" i="1" dirty="0" smtClean="0">
                <a:latin typeface="Times New Roman" pitchFamily="18" charset="0"/>
                <a:cs typeface="Times New Roman" pitchFamily="18" charset="0"/>
              </a:rPr>
              <a:t>Учить ребенка устанавливать причинно - следственные связи. </a:t>
            </a:r>
          </a:p>
          <a:p>
            <a:pPr lvl="0"/>
            <a:r>
              <a:rPr lang="ru-RU" sz="3600" i="1" dirty="0" smtClean="0">
                <a:latin typeface="Times New Roman" pitchFamily="18" charset="0"/>
                <a:cs typeface="Times New Roman" pitchFamily="18" charset="0"/>
              </a:rPr>
              <a:t>Для развития мышления использовать сказки, поговорки, метафоры, образное сравнение. </a:t>
            </a:r>
          </a:p>
          <a:p>
            <a:pPr lvl="0"/>
            <a:r>
              <a:rPr lang="ru-RU" sz="3600" i="1" dirty="0" smtClean="0">
                <a:latin typeface="Times New Roman" pitchFamily="18" charset="0"/>
                <a:cs typeface="Times New Roman" pitchFamily="18" charset="0"/>
              </a:rPr>
              <a:t>Учить ребенка выделять и связывать те стороны ситуации, свойства предметов и явлений, которые существенны для решения поставленной задачи. </a:t>
            </a:r>
          </a:p>
          <a:p>
            <a:pPr lvl="0"/>
            <a:r>
              <a:rPr lang="ru-RU" sz="3600" i="1" dirty="0" smtClean="0">
                <a:latin typeface="Times New Roman" pitchFamily="18" charset="0"/>
                <a:cs typeface="Times New Roman" pitchFamily="18" charset="0"/>
              </a:rPr>
              <a:t>Способствовать развитию способности переходить к решению задач в уме. </a:t>
            </a:r>
          </a:p>
          <a:p>
            <a:endParaRPr lang="ru-RU" i="1" dirty="0" smtClean="0"/>
          </a:p>
          <a:p>
            <a:endParaRPr lang="ru-RU" i="1" dirty="0"/>
          </a:p>
        </p:txBody>
      </p:sp>
    </p:spTree>
  </p:cSld>
  <p:clrMapOvr>
    <a:masterClrMapping/>
  </p:clrMapOvr>
  <mc:AlternateContent xmlns:mc="http://schemas.openxmlformats.org/markup-compatibility/2006">
    <mc:Choice xmlns:p14="http://schemas.microsoft.com/office/powerpoint/2010/main" Requires="p14">
      <p:transition spd="slow" p14:dur="1400" advTm="7000">
        <p14:ripple/>
      </p:transition>
    </mc:Choice>
    <mc:Fallback>
      <p:transition spd="slow" advTm="7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ox(i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ox(in)">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84" y="-830997"/>
            <a:ext cx="6929486" cy="830997"/>
          </a:xfrm>
          <a:prstGeom prst="rect">
            <a:avLst/>
          </a:prstGeom>
        </p:spPr>
        <p:txBody>
          <a:bodyPr wrap="square">
            <a:spAutoFit/>
          </a:bodyPr>
          <a:lstStyle/>
          <a:p>
            <a:pPr algn="ctr"/>
            <a:r>
              <a:rPr lang="ru-RU" sz="2400" i="1" dirty="0" smtClean="0">
                <a:latin typeface="Times New Roman" pitchFamily="18" charset="0"/>
                <a:cs typeface="Times New Roman" pitchFamily="18" charset="0"/>
              </a:rPr>
              <a:t> </a:t>
            </a:r>
            <a:br>
              <a:rPr lang="ru-RU" sz="2400" i="1" dirty="0" smtClean="0">
                <a:latin typeface="Times New Roman" pitchFamily="18" charset="0"/>
                <a:cs typeface="Times New Roman" pitchFamily="18" charset="0"/>
              </a:rPr>
            </a:br>
            <a:endParaRPr lang="ru-RU" sz="2400" i="1" dirty="0">
              <a:latin typeface="Times New Roman" pitchFamily="18" charset="0"/>
              <a:cs typeface="Times New Roman" pitchFamily="18" charset="0"/>
            </a:endParaRPr>
          </a:p>
        </p:txBody>
      </p:sp>
      <p:sp>
        <p:nvSpPr>
          <p:cNvPr id="44034" name="Rectangle 2"/>
          <p:cNvSpPr>
            <a:spLocks noChangeArrowheads="1"/>
          </p:cNvSpPr>
          <p:nvPr/>
        </p:nvSpPr>
        <p:spPr bwMode="auto">
          <a:xfrm>
            <a:off x="1571604" y="428604"/>
            <a:ext cx="7215238"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1" u="none" strike="noStrike" cap="none" normalizeH="0" dirty="0" smtClean="0">
                <a:ln>
                  <a:noFill/>
                </a:ln>
                <a:solidFill>
                  <a:srgbClr val="C00000"/>
                </a:solidFill>
                <a:effectLst/>
                <a:latin typeface="Times New Roman" pitchFamily="18" charset="0"/>
                <a:ea typeface="Times New Roman" pitchFamily="18" charset="0"/>
                <a:cs typeface="Times New Roman" pitchFamily="18" charset="0"/>
              </a:rPr>
              <a:t>Игры и упражнения, способствующие развитию мышления:</a:t>
            </a:r>
            <a:r>
              <a:rPr kumimoji="0" lang="ru-RU" sz="2800" b="0" i="1" u="none" strike="noStrike" cap="none" normalizeH="0" dirty="0" smtClean="0">
                <a:ln>
                  <a:noFill/>
                </a:ln>
                <a:solidFill>
                  <a:srgbClr val="C00000"/>
                </a:solidFill>
                <a:effectLst/>
                <a:latin typeface="Times New Roman" pitchFamily="18" charset="0"/>
                <a:ea typeface="Times New Roman" pitchFamily="18" charset="0"/>
                <a:cs typeface="Times New Roman" pitchFamily="18" charset="0"/>
              </a:rPr>
              <a:t> </a:t>
            </a:r>
            <a:endParaRPr kumimoji="0" lang="ru-RU" sz="2800" b="0" i="1" u="none" strike="noStrike" cap="none" normalizeH="0" dirty="0" smtClean="0">
              <a:ln>
                <a:noFill/>
              </a:ln>
              <a:solidFill>
                <a:srgbClr val="C00000"/>
              </a:solidFill>
              <a:effectLst/>
              <a:latin typeface="Times New Roman" pitchFamily="18" charset="0"/>
              <a:cs typeface="Times New Roman" pitchFamily="18" charset="0"/>
            </a:endParaRPr>
          </a:p>
        </p:txBody>
      </p:sp>
      <p:sp>
        <p:nvSpPr>
          <p:cNvPr id="8" name="Содержимое 7"/>
          <p:cNvSpPr>
            <a:spLocks noGrp="1"/>
          </p:cNvSpPr>
          <p:nvPr>
            <p:ph idx="1"/>
          </p:nvPr>
        </p:nvSpPr>
        <p:spPr>
          <a:xfrm>
            <a:off x="1500166" y="1447800"/>
            <a:ext cx="7286676" cy="4910158"/>
          </a:xfrm>
        </p:spPr>
        <p:txBody>
          <a:bodyPr>
            <a:normAutofit fontScale="77500" lnSpcReduction="20000"/>
          </a:bodyPr>
          <a:lstStyle/>
          <a:p>
            <a:pPr marL="0" lvl="0" indent="0" fontAlgn="base">
              <a:spcBef>
                <a:spcPct val="0"/>
              </a:spcBef>
              <a:spcAft>
                <a:spcPct val="0"/>
              </a:spcAft>
              <a:buClrTx/>
              <a:buSzTx/>
              <a:buFontTx/>
              <a:buChar char="•"/>
              <a:tabLst>
                <a:tab pos="457200" algn="l"/>
              </a:tabLst>
            </a:pPr>
            <a:r>
              <a:rPr lang="ru-RU" sz="2900" i="1" dirty="0" smtClean="0">
                <a:solidFill>
                  <a:srgbClr val="000000"/>
                </a:solidFill>
                <a:latin typeface="Times New Roman" pitchFamily="18" charset="0"/>
                <a:ea typeface="Times New Roman" pitchFamily="18" charset="0"/>
                <a:cs typeface="Times New Roman" pitchFamily="18" charset="0"/>
              </a:rPr>
              <a:t>"Разложи картинки" (учить учитывать последовательность событий). </a:t>
            </a:r>
            <a:endParaRPr lang="ru-RU" sz="2900" i="1" dirty="0" smtClean="0">
              <a:latin typeface="Times New Roman" pitchFamily="18" charset="0"/>
              <a:cs typeface="Times New Roman" pitchFamily="18" charset="0"/>
            </a:endParaRPr>
          </a:p>
          <a:p>
            <a:pPr marL="0" lvl="0" indent="0" eaLnBrk="0" fontAlgn="base" hangingPunct="0">
              <a:spcBef>
                <a:spcPct val="0"/>
              </a:spcBef>
              <a:spcAft>
                <a:spcPct val="0"/>
              </a:spcAft>
              <a:buClrTx/>
              <a:buSzTx/>
              <a:buFontTx/>
              <a:buChar char="•"/>
              <a:tabLst>
                <a:tab pos="457200" algn="l"/>
              </a:tabLst>
            </a:pPr>
            <a:r>
              <a:rPr lang="ru-RU" sz="2900" i="1" dirty="0" smtClean="0">
                <a:solidFill>
                  <a:srgbClr val="000000"/>
                </a:solidFill>
                <a:latin typeface="Times New Roman" pitchFamily="18" charset="0"/>
                <a:ea typeface="Times New Roman" pitchFamily="18" charset="0"/>
                <a:cs typeface="Times New Roman" pitchFamily="18" charset="0"/>
              </a:rPr>
              <a:t>"</a:t>
            </a:r>
            <a:r>
              <a:rPr lang="ru-RU" sz="2900" i="1" dirty="0" err="1" smtClean="0">
                <a:solidFill>
                  <a:srgbClr val="000000"/>
                </a:solidFill>
                <a:latin typeface="Times New Roman" pitchFamily="18" charset="0"/>
                <a:ea typeface="Times New Roman" pitchFamily="18" charset="0"/>
                <a:cs typeface="Times New Roman" pitchFamily="18" charset="0"/>
              </a:rPr>
              <a:t>Оканчивание</a:t>
            </a:r>
            <a:r>
              <a:rPr lang="ru-RU" sz="2900" i="1" dirty="0" smtClean="0">
                <a:solidFill>
                  <a:srgbClr val="000000"/>
                </a:solidFill>
                <a:latin typeface="Times New Roman" pitchFamily="18" charset="0"/>
                <a:ea typeface="Times New Roman" pitchFamily="18" charset="0"/>
                <a:cs typeface="Times New Roman" pitchFamily="18" charset="0"/>
              </a:rPr>
              <a:t> слов" (учить заканчивать слово по начальному слогу). </a:t>
            </a:r>
            <a:endParaRPr lang="ru-RU" sz="2900" i="1" dirty="0" smtClean="0">
              <a:latin typeface="Times New Roman" pitchFamily="18" charset="0"/>
              <a:cs typeface="Times New Roman" pitchFamily="18" charset="0"/>
            </a:endParaRPr>
          </a:p>
          <a:p>
            <a:pPr marL="0" lvl="0" indent="0" eaLnBrk="0" fontAlgn="base" hangingPunct="0">
              <a:spcBef>
                <a:spcPct val="0"/>
              </a:spcBef>
              <a:spcAft>
                <a:spcPct val="0"/>
              </a:spcAft>
              <a:buClrTx/>
              <a:buSzTx/>
              <a:buFontTx/>
              <a:buChar char="•"/>
              <a:tabLst>
                <a:tab pos="457200" algn="l"/>
              </a:tabLst>
            </a:pPr>
            <a:r>
              <a:rPr lang="ru-RU" sz="2900" i="1" dirty="0" smtClean="0">
                <a:solidFill>
                  <a:srgbClr val="000000"/>
                </a:solidFill>
                <a:latin typeface="Times New Roman" pitchFamily="18" charset="0"/>
                <a:ea typeface="Times New Roman" pitchFamily="18" charset="0"/>
                <a:cs typeface="Times New Roman" pitchFamily="18" charset="0"/>
              </a:rPr>
              <a:t>"Найди лишний предмет", "Найди в ряду лишнюю фигуру" (учить классифицировать предметы по признакам и назначению). </a:t>
            </a:r>
            <a:endParaRPr lang="ru-RU" sz="2900" i="1" dirty="0" smtClean="0">
              <a:latin typeface="Times New Roman" pitchFamily="18" charset="0"/>
              <a:cs typeface="Times New Roman" pitchFamily="18" charset="0"/>
            </a:endParaRPr>
          </a:p>
          <a:p>
            <a:pPr marL="0" lvl="0" indent="0" eaLnBrk="0" fontAlgn="base" hangingPunct="0">
              <a:spcBef>
                <a:spcPct val="0"/>
              </a:spcBef>
              <a:spcAft>
                <a:spcPct val="0"/>
              </a:spcAft>
              <a:buClrTx/>
              <a:buSzTx/>
              <a:buFontTx/>
              <a:buChar char="•"/>
              <a:tabLst>
                <a:tab pos="457200" algn="l"/>
              </a:tabLst>
            </a:pPr>
            <a:r>
              <a:rPr lang="ru-RU" sz="2900" i="1" dirty="0" smtClean="0">
                <a:solidFill>
                  <a:srgbClr val="000000"/>
                </a:solidFill>
                <a:latin typeface="Times New Roman" pitchFamily="18" charset="0"/>
                <a:ea typeface="Times New Roman" pitchFamily="18" charset="0"/>
                <a:cs typeface="Times New Roman" pitchFamily="18" charset="0"/>
              </a:rPr>
              <a:t>"Творческий подход" (ребенку показывают предметы, не имеющие определенного назначения; ребенок должен придумать, как можно использовать данный предмет). </a:t>
            </a:r>
            <a:endParaRPr lang="ru-RU" sz="2900" i="1" dirty="0" smtClean="0">
              <a:latin typeface="Times New Roman" pitchFamily="18" charset="0"/>
              <a:cs typeface="Times New Roman" pitchFamily="18" charset="0"/>
            </a:endParaRPr>
          </a:p>
          <a:p>
            <a:pPr marL="0" lvl="0" indent="0" eaLnBrk="0" fontAlgn="base" hangingPunct="0">
              <a:spcBef>
                <a:spcPct val="0"/>
              </a:spcBef>
              <a:spcAft>
                <a:spcPct val="0"/>
              </a:spcAft>
              <a:buClrTx/>
              <a:buSzTx/>
              <a:buFontTx/>
              <a:buChar char="•"/>
              <a:tabLst>
                <a:tab pos="457200" algn="l"/>
              </a:tabLst>
            </a:pPr>
            <a:r>
              <a:rPr lang="ru-RU" sz="2900" i="1" dirty="0" smtClean="0">
                <a:solidFill>
                  <a:srgbClr val="000000"/>
                </a:solidFill>
                <a:latin typeface="Times New Roman" pitchFamily="18" charset="0"/>
                <a:ea typeface="Times New Roman" pitchFamily="18" charset="0"/>
                <a:cs typeface="Times New Roman" pitchFamily="18" charset="0"/>
              </a:rPr>
              <a:t>"Антонимы" (ребенку называется слово, а оно должен назвать противоположное по смыслу слово, например: "тяжелый - легкий", "сильный -слабый", "легкий - тяжелый и др.). </a:t>
            </a:r>
            <a:endParaRPr lang="ru-RU" sz="2900" i="1" dirty="0" smtClean="0">
              <a:latin typeface="Times New Roman" pitchFamily="18" charset="0"/>
              <a:cs typeface="Times New Roman" pitchFamily="18" charset="0"/>
            </a:endParaRPr>
          </a:p>
          <a:p>
            <a:pPr marL="0" lvl="0" indent="0" eaLnBrk="0" fontAlgn="base" hangingPunct="0">
              <a:spcBef>
                <a:spcPct val="0"/>
              </a:spcBef>
              <a:spcAft>
                <a:spcPct val="0"/>
              </a:spcAft>
              <a:buClrTx/>
              <a:buSzTx/>
              <a:buFontTx/>
              <a:buChar char="•"/>
              <a:tabLst>
                <a:tab pos="457200" algn="l"/>
              </a:tabLst>
            </a:pPr>
            <a:r>
              <a:rPr lang="ru-RU" sz="2900" i="1" dirty="0" smtClean="0">
                <a:solidFill>
                  <a:srgbClr val="000000"/>
                </a:solidFill>
                <a:latin typeface="Times New Roman" pitchFamily="18" charset="0"/>
                <a:ea typeface="Times New Roman" pitchFamily="18" charset="0"/>
                <a:cs typeface="Times New Roman" pitchFamily="18" charset="0"/>
              </a:rPr>
              <a:t>"</a:t>
            </a:r>
            <a:r>
              <a:rPr lang="ru-RU" sz="2900" i="1" dirty="0" err="1" smtClean="0">
                <a:solidFill>
                  <a:srgbClr val="000000"/>
                </a:solidFill>
                <a:latin typeface="Times New Roman" pitchFamily="18" charset="0"/>
                <a:ea typeface="Times New Roman" pitchFamily="18" charset="0"/>
                <a:cs typeface="Times New Roman" pitchFamily="18" charset="0"/>
              </a:rPr>
              <a:t>Уникуб</a:t>
            </a:r>
            <a:r>
              <a:rPr lang="ru-RU" sz="2900" i="1" dirty="0" smtClean="0">
                <a:solidFill>
                  <a:srgbClr val="000000"/>
                </a:solidFill>
                <a:latin typeface="Times New Roman" pitchFamily="18" charset="0"/>
                <a:ea typeface="Times New Roman" pitchFamily="18" charset="0"/>
                <a:cs typeface="Times New Roman" pitchFamily="18" charset="0"/>
              </a:rPr>
              <a:t>", "Лото". "Домино", </a:t>
            </a:r>
            <a:r>
              <a:rPr lang="ru-RU" sz="2900" i="1" dirty="0" err="1" smtClean="0">
                <a:solidFill>
                  <a:srgbClr val="000000"/>
                </a:solidFill>
                <a:latin typeface="Times New Roman" pitchFamily="18" charset="0"/>
                <a:ea typeface="Times New Roman" pitchFamily="18" charset="0"/>
                <a:cs typeface="Times New Roman" pitchFamily="18" charset="0"/>
              </a:rPr>
              <a:t>пазлы</a:t>
            </a:r>
            <a:r>
              <a:rPr lang="ru-RU" sz="2900" i="1" dirty="0" smtClean="0">
                <a:solidFill>
                  <a:srgbClr val="000000"/>
                </a:solidFill>
                <a:latin typeface="Times New Roman" pitchFamily="18" charset="0"/>
                <a:ea typeface="Times New Roman" pitchFamily="18" charset="0"/>
                <a:cs typeface="Times New Roman" pitchFamily="18" charset="0"/>
              </a:rPr>
              <a:t>, конструкторы. </a:t>
            </a:r>
            <a:endParaRPr lang="ru-RU" sz="2900" i="1" dirty="0" smtClean="0">
              <a:latin typeface="Times New Roman" pitchFamily="18" charset="0"/>
              <a:cs typeface="Times New Roman" pitchFamily="18" charset="0"/>
            </a:endParaRPr>
          </a:p>
          <a:p>
            <a:pPr marL="0" lvl="0" indent="0" eaLnBrk="0" fontAlgn="base" hangingPunct="0">
              <a:spcBef>
                <a:spcPct val="0"/>
              </a:spcBef>
              <a:spcAft>
                <a:spcPct val="0"/>
              </a:spcAft>
              <a:buClrTx/>
              <a:buSzTx/>
              <a:buFontTx/>
              <a:buChar char="•"/>
              <a:tabLst>
                <a:tab pos="457200" algn="l"/>
              </a:tabLst>
            </a:pPr>
            <a:r>
              <a:rPr lang="ru-RU" sz="2900" i="1" dirty="0" smtClean="0">
                <a:solidFill>
                  <a:srgbClr val="000000"/>
                </a:solidFill>
                <a:latin typeface="Times New Roman" pitchFamily="18" charset="0"/>
                <a:ea typeface="Times New Roman" pitchFamily="18" charset="0"/>
                <a:cs typeface="Times New Roman" pitchFamily="18" charset="0"/>
              </a:rPr>
              <a:t>Загадки. </a:t>
            </a:r>
            <a:endParaRPr lang="ru-RU" sz="2900" i="1" dirty="0" smtClean="0">
              <a:latin typeface="Times New Roman" pitchFamily="18" charset="0"/>
              <a:cs typeface="Times New Roman" pitchFamily="18" charset="0"/>
            </a:endParaRPr>
          </a:p>
          <a:p>
            <a:endParaRPr lang="ru-RU" dirty="0"/>
          </a:p>
        </p:txBody>
      </p:sp>
    </p:spTree>
  </p:cSld>
  <p:clrMapOvr>
    <a:masterClrMapping/>
  </p:clrMapOvr>
  <mc:AlternateContent xmlns:mc="http://schemas.openxmlformats.org/markup-compatibility/2006">
    <mc:Choice xmlns:p14="http://schemas.microsoft.com/office/powerpoint/2010/main" Requires="p14">
      <p:transition spd="slow" p14:dur="1400" advTm="7000">
        <p14:ripple/>
      </p:transition>
    </mc:Choice>
    <mc:Fallback>
      <p:transition spd="slow" advTm="7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checkerboard(across)">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checkerboard(across)">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checkerboard(across)">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checkerboard(across)">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checkerboard(across)">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checkerboard(across)">
                                      <p:cBhvr>
                                        <p:cTn id="37"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002"/>
          <p:cNvPicPr>
            <a:picLocks noChangeAspect="1" noChangeArrowheads="1"/>
          </p:cNvPicPr>
          <p:nvPr/>
        </p:nvPicPr>
        <p:blipFill>
          <a:blip r:embed="rId3" cstate="print"/>
          <a:srcRect/>
          <a:stretch>
            <a:fillRect/>
          </a:stretch>
        </p:blipFill>
        <p:spPr bwMode="auto">
          <a:xfrm>
            <a:off x="2357422" y="928670"/>
            <a:ext cx="4429156" cy="5307308"/>
          </a:xfrm>
          <a:prstGeom prst="rect">
            <a:avLst/>
          </a:prstGeom>
          <a:noFill/>
          <a:ln w="9525">
            <a:noFill/>
            <a:miter lim="800000"/>
            <a:headEnd/>
            <a:tailEnd/>
          </a:ln>
        </p:spPr>
      </p:pic>
      <p:sp>
        <p:nvSpPr>
          <p:cNvPr id="5" name="Заголовок 4"/>
          <p:cNvSpPr>
            <a:spLocks noGrp="1"/>
          </p:cNvSpPr>
          <p:nvPr>
            <p:ph type="title"/>
          </p:nvPr>
        </p:nvSpPr>
        <p:spPr>
          <a:xfrm>
            <a:off x="1435608" y="274638"/>
            <a:ext cx="4136524" cy="796908"/>
          </a:xfrm>
        </p:spPr>
        <p:txBody>
          <a:bodyPr>
            <a:normAutofit/>
          </a:bodyPr>
          <a:lstStyle/>
          <a:p>
            <a:pPr algn="ctr"/>
            <a:r>
              <a:rPr lang="ru-RU" sz="3600" i="1" dirty="0" smtClean="0">
                <a:latin typeface="Candara" pitchFamily="34" charset="0"/>
              </a:rPr>
              <a:t>«Нелепицы»</a:t>
            </a:r>
            <a:endParaRPr lang="ru-RU" sz="3600" i="1" dirty="0">
              <a:latin typeface="Candara"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400" advTm="7000">
        <p14:ripple/>
      </p:transition>
    </mc:Choice>
    <mc:Fallback>
      <p:transition spd="slow" advTm="7000">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049" name="Object 1"/>
          <p:cNvGraphicFramePr>
            <a:graphicFrameLocks noChangeAspect="1"/>
          </p:cNvGraphicFramePr>
          <p:nvPr/>
        </p:nvGraphicFramePr>
        <p:xfrm>
          <a:off x="1928794" y="642918"/>
          <a:ext cx="6072230" cy="5429288"/>
        </p:xfrm>
        <a:graphic>
          <a:graphicData uri="http://schemas.openxmlformats.org/presentationml/2006/ole">
            <mc:AlternateContent xmlns:mc="http://schemas.openxmlformats.org/markup-compatibility/2006">
              <mc:Choice xmlns:v="urn:schemas-microsoft-com:vml" Requires="v">
                <p:oleObj spid="_x0000_s2052" name="Слайд" r:id="rId4" imgW="4571116" imgH="3428159" progId="PowerPoint.Slide.12">
                  <p:embed/>
                </p:oleObj>
              </mc:Choice>
              <mc:Fallback>
                <p:oleObj name="Слайд" r:id="rId4" imgW="4571116" imgH="3428159" progId="PowerPoint.Slide.12">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8794" y="642918"/>
                        <a:ext cx="6072230" cy="5429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400" advTm="7000">
        <p14:ripple/>
      </p:transition>
    </mc:Choice>
    <mc:Fallback>
      <p:transition spd="slow" advTm="7000">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Безимени-1 копия.jpg"/>
          <p:cNvPicPr/>
          <p:nvPr/>
        </p:nvPicPr>
        <p:blipFill>
          <a:blip r:embed="rId3" cstate="email"/>
          <a:srcRect/>
          <a:stretch>
            <a:fillRect/>
          </a:stretch>
        </p:blipFill>
        <p:spPr bwMode="auto">
          <a:xfrm>
            <a:off x="1785918" y="1357298"/>
            <a:ext cx="6143668" cy="5214974"/>
          </a:xfrm>
          <a:prstGeom prst="rect">
            <a:avLst/>
          </a:prstGeom>
          <a:noFill/>
          <a:ln w="9525">
            <a:noFill/>
            <a:miter lim="800000"/>
            <a:headEnd/>
            <a:tailEnd/>
          </a:ln>
        </p:spPr>
      </p:pic>
      <p:sp>
        <p:nvSpPr>
          <p:cNvPr id="5" name="Заголовок 4"/>
          <p:cNvSpPr>
            <a:spLocks noGrp="1"/>
          </p:cNvSpPr>
          <p:nvPr>
            <p:ph type="ctrTitle"/>
          </p:nvPr>
        </p:nvSpPr>
        <p:spPr>
          <a:xfrm>
            <a:off x="2143108" y="359898"/>
            <a:ext cx="5715040" cy="997400"/>
          </a:xfrm>
        </p:spPr>
        <p:txBody>
          <a:bodyPr>
            <a:normAutofit/>
          </a:bodyPr>
          <a:lstStyle/>
          <a:p>
            <a:pPr algn="ctr"/>
            <a:r>
              <a:rPr lang="ru-RU" sz="3200" b="1" i="1" dirty="0" smtClean="0"/>
              <a:t>«Чего не хватает?»</a:t>
            </a:r>
            <a:br>
              <a:rPr lang="ru-RU" sz="3200" b="1" i="1" dirty="0" smtClean="0"/>
            </a:br>
            <a:r>
              <a:rPr lang="ru-RU" sz="2400" b="1" i="1" dirty="0" smtClean="0"/>
              <a:t>развитие логического мышления</a:t>
            </a:r>
            <a:endParaRPr lang="ru-RU" sz="2400" b="1" i="1" dirty="0"/>
          </a:p>
        </p:txBody>
      </p:sp>
    </p:spTree>
  </p:cSld>
  <p:clrMapOvr>
    <a:masterClrMapping/>
  </p:clrMapOvr>
  <mc:AlternateContent xmlns:mc="http://schemas.openxmlformats.org/markup-compatibility/2006">
    <mc:Choice xmlns:p14="http://schemas.microsoft.com/office/powerpoint/2010/main" Requires="p14">
      <p:transition spd="slow" p14:dur="1400" advTm="7000">
        <p14:ripple/>
      </p:transition>
    </mc:Choice>
    <mc:Fallback>
      <p:transition spd="slow" advTm="7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Содержимое 8"/>
          <p:cNvGraphicFramePr>
            <a:graphicFrameLocks noGrp="1"/>
          </p:cNvGraphicFramePr>
          <p:nvPr>
            <p:ph idx="1"/>
          </p:nvPr>
        </p:nvGraphicFramePr>
        <p:xfrm>
          <a:off x="571472" y="571480"/>
          <a:ext cx="8112442" cy="5357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mc:Choice xmlns:p14="http://schemas.microsoft.com/office/powerpoint/2010/main" Requires="p14">
      <p:transition spd="slow" p14:dur="1400" advTm="7000">
        <p14:ripple/>
      </p:transition>
    </mc:Choice>
    <mc:Fallback>
      <p:transition spd="slow" advTm="7000">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kinderinfo.ru/wp-content/uploads/2009/08/imagination1.jpg"/>
          <p:cNvPicPr>
            <a:picLocks noChangeAspect="1" noChangeArrowheads="1"/>
          </p:cNvPicPr>
          <p:nvPr/>
        </p:nvPicPr>
        <p:blipFill>
          <a:blip r:embed="rId3" cstate="email"/>
          <a:srcRect/>
          <a:stretch>
            <a:fillRect/>
          </a:stretch>
        </p:blipFill>
        <p:spPr bwMode="auto">
          <a:xfrm>
            <a:off x="7125450" y="0"/>
            <a:ext cx="2018550" cy="2714620"/>
          </a:xfrm>
          <a:prstGeom prst="rect">
            <a:avLst/>
          </a:prstGeom>
          <a:noFill/>
        </p:spPr>
      </p:pic>
      <p:sp>
        <p:nvSpPr>
          <p:cNvPr id="12" name="Заголовок 11"/>
          <p:cNvSpPr>
            <a:spLocks noGrp="1"/>
          </p:cNvSpPr>
          <p:nvPr>
            <p:ph type="title"/>
          </p:nvPr>
        </p:nvSpPr>
        <p:spPr>
          <a:xfrm>
            <a:off x="1214414" y="285728"/>
            <a:ext cx="6143668" cy="71438"/>
          </a:xfrm>
        </p:spPr>
        <p:txBody>
          <a:bodyPr>
            <a:normAutofit fontScale="90000"/>
          </a:bodyPr>
          <a:lstStyle/>
          <a:p>
            <a:pPr algn="ctr"/>
            <a:r>
              <a:rPr lang="ru-RU" sz="4800" dirty="0" smtClean="0">
                <a:effectLst/>
                <a:latin typeface="Monotype Corsiva" pitchFamily="66" charset="0"/>
              </a:rPr>
              <a:t/>
            </a:r>
            <a:br>
              <a:rPr lang="ru-RU" sz="4800" dirty="0" smtClean="0">
                <a:effectLst/>
                <a:latin typeface="Monotype Corsiva" pitchFamily="66" charset="0"/>
              </a:rPr>
            </a:br>
            <a:r>
              <a:rPr lang="ru-RU" sz="4800" dirty="0" smtClean="0">
                <a:latin typeface="Monotype Corsiva" pitchFamily="66" charset="0"/>
              </a:rPr>
              <a:t/>
            </a:r>
            <a:br>
              <a:rPr lang="ru-RU" sz="4800" dirty="0" smtClean="0">
                <a:latin typeface="Monotype Corsiva" pitchFamily="66" charset="0"/>
              </a:rPr>
            </a:br>
            <a:r>
              <a:rPr lang="ru-RU" sz="4800" dirty="0" smtClean="0">
                <a:effectLst/>
                <a:latin typeface="Monotype Corsiva" pitchFamily="66" charset="0"/>
              </a:rPr>
              <a:t>ВООБРАЖЕНИЕ </a:t>
            </a:r>
            <a:r>
              <a:rPr lang="ru-RU" sz="2700" dirty="0" smtClean="0">
                <a:effectLst/>
                <a:latin typeface="Monotype Corsiva" pitchFamily="66" charset="0"/>
              </a:rPr>
              <a:t>- </a:t>
            </a:r>
            <a:r>
              <a:rPr lang="ru-RU" sz="2700" dirty="0" smtClean="0"/>
              <a:t> </a:t>
            </a:r>
            <a:r>
              <a:rPr lang="ru-RU" sz="2700" dirty="0" smtClean="0">
                <a:latin typeface="Monotype Corsiva" pitchFamily="66" charset="0"/>
              </a:rPr>
              <a:t>психический процесс создания образа предмета путем преобразования реальности</a:t>
            </a:r>
            <a:endParaRPr lang="ru-RU" sz="2700" dirty="0">
              <a:effectLst/>
              <a:latin typeface="Monotype Corsiva" pitchFamily="66" charset="0"/>
            </a:endParaRPr>
          </a:p>
        </p:txBody>
      </p:sp>
      <p:sp>
        <p:nvSpPr>
          <p:cNvPr id="20" name="Содержимое 19"/>
          <p:cNvSpPr>
            <a:spLocks noGrp="1"/>
          </p:cNvSpPr>
          <p:nvPr>
            <p:ph idx="1"/>
          </p:nvPr>
        </p:nvSpPr>
        <p:spPr>
          <a:xfrm>
            <a:off x="1071538" y="2000240"/>
            <a:ext cx="6143668" cy="4286280"/>
          </a:xfrm>
        </p:spPr>
        <p:txBody>
          <a:bodyPr>
            <a:normAutofit fontScale="25000" lnSpcReduction="20000"/>
          </a:bodyPr>
          <a:lstStyle/>
          <a:p>
            <a:pPr algn="ctr">
              <a:buNone/>
            </a:pPr>
            <a:r>
              <a:rPr lang="ru-RU" sz="11200" b="1" dirty="0" smtClean="0">
                <a:latin typeface="Monotype Corsiva" pitchFamily="66" charset="0"/>
              </a:rPr>
              <a:t>Как развивать воображение у дошкольника</a:t>
            </a:r>
          </a:p>
          <a:p>
            <a:r>
              <a:rPr lang="ru-RU" sz="6400" b="1" i="1" dirty="0" smtClean="0">
                <a:latin typeface="Times New Roman" pitchFamily="18" charset="0"/>
                <a:cs typeface="Times New Roman" pitchFamily="18" charset="0"/>
              </a:rPr>
              <a:t>Использовать заменители предметов.</a:t>
            </a:r>
            <a:r>
              <a:rPr lang="ru-RU" sz="6400" i="1" dirty="0" smtClean="0">
                <a:latin typeface="Times New Roman" pitchFamily="18" charset="0"/>
                <a:cs typeface="Times New Roman" pitchFamily="18" charset="0"/>
              </a:rPr>
              <a:t/>
            </a:r>
            <a:br>
              <a:rPr lang="ru-RU" sz="6400" i="1" dirty="0" smtClean="0">
                <a:latin typeface="Times New Roman" pitchFamily="18" charset="0"/>
                <a:cs typeface="Times New Roman" pitchFamily="18" charset="0"/>
              </a:rPr>
            </a:br>
            <a:r>
              <a:rPr lang="ru-RU" sz="6400" i="1" dirty="0" smtClean="0">
                <a:latin typeface="Times New Roman" pitchFamily="18" charset="0"/>
                <a:cs typeface="Times New Roman" pitchFamily="18" charset="0"/>
              </a:rPr>
              <a:t>В развитии воображения ребенка важную роль играет внешняя опора. Если на ранних этапах развития (3 – 4 года) воображение дошкольника неотделимо от реальных действий с игрушками, то у детей 6 – 7 лет уже нет такой зависимости. Их воображение может опираться на предметы, совсем не похожие на те, которые они заменяют. Так, малыш может скакать на палке, представляя себя всадником, а палку – конем. Через несколько лет, постепенно потребность во внешних опорах пропадет. Ребенок сможет просто представить себе действия с воображаемым предметом. Но для этого нужно научить ребенка оперировать разными заменителями предметов.</a:t>
            </a:r>
          </a:p>
          <a:p>
            <a:r>
              <a:rPr lang="ru-RU" sz="6400" i="1" dirty="0" smtClean="0">
                <a:latin typeface="Times New Roman" pitchFamily="18" charset="0"/>
                <a:cs typeface="Times New Roman" pitchFamily="18" charset="0"/>
              </a:rPr>
              <a:t>С</a:t>
            </a:r>
            <a:r>
              <a:rPr lang="ru-RU" sz="6400" b="1" i="1" dirty="0" smtClean="0">
                <a:latin typeface="Times New Roman" pitchFamily="18" charset="0"/>
                <a:cs typeface="Times New Roman" pitchFamily="18" charset="0"/>
              </a:rPr>
              <a:t>овершать «</a:t>
            </a:r>
            <a:r>
              <a:rPr lang="ru-RU" sz="6400" b="1" i="1" dirty="0" err="1" smtClean="0">
                <a:latin typeface="Times New Roman" pitchFamily="18" charset="0"/>
                <a:cs typeface="Times New Roman" pitchFamily="18" charset="0"/>
              </a:rPr>
              <a:t>опредмечивание</a:t>
            </a:r>
            <a:r>
              <a:rPr lang="ru-RU" sz="6400" b="1" i="1" dirty="0" smtClean="0">
                <a:latin typeface="Times New Roman" pitchFamily="18" charset="0"/>
                <a:cs typeface="Times New Roman" pitchFamily="18" charset="0"/>
              </a:rPr>
              <a:t>» неопределенного объекта.</a:t>
            </a:r>
            <a:r>
              <a:rPr lang="ru-RU" sz="6400" i="1" dirty="0" smtClean="0">
                <a:latin typeface="Times New Roman" pitchFamily="18" charset="0"/>
                <a:cs typeface="Times New Roman" pitchFamily="18" charset="0"/>
              </a:rPr>
              <a:t/>
            </a:r>
            <a:br>
              <a:rPr lang="ru-RU" sz="6400" i="1" dirty="0" smtClean="0">
                <a:latin typeface="Times New Roman" pitchFamily="18" charset="0"/>
                <a:cs typeface="Times New Roman" pitchFamily="18" charset="0"/>
              </a:rPr>
            </a:br>
            <a:r>
              <a:rPr lang="ru-RU" sz="6400" i="1" dirty="0" smtClean="0">
                <a:latin typeface="Times New Roman" pitchFamily="18" charset="0"/>
                <a:cs typeface="Times New Roman" pitchFamily="18" charset="0"/>
              </a:rPr>
              <a:t>Способом «</a:t>
            </a:r>
            <a:r>
              <a:rPr lang="ru-RU" sz="6400" i="1" dirty="0" err="1" smtClean="0">
                <a:latin typeface="Times New Roman" pitchFamily="18" charset="0"/>
                <a:cs typeface="Times New Roman" pitchFamily="18" charset="0"/>
              </a:rPr>
              <a:t>опредмечивания</a:t>
            </a:r>
            <a:r>
              <a:rPr lang="ru-RU" sz="6400" i="1" dirty="0" smtClean="0">
                <a:latin typeface="Times New Roman" pitchFamily="18" charset="0"/>
                <a:cs typeface="Times New Roman" pitchFamily="18" charset="0"/>
              </a:rPr>
              <a:t>» дети начинаются пользоваться в 3- 4 года. Он заключается в том, что ребенок может в незавершенной фигуре видеть целиком конкретный предмет. Так, в задании на </a:t>
            </a:r>
            <a:r>
              <a:rPr lang="ru-RU" sz="6400" i="1" dirty="0" err="1" smtClean="0">
                <a:latin typeface="Times New Roman" pitchFamily="18" charset="0"/>
                <a:cs typeface="Times New Roman" pitchFamily="18" charset="0"/>
              </a:rPr>
              <a:t>дорисовывание</a:t>
            </a:r>
            <a:r>
              <a:rPr lang="ru-RU" sz="6400" i="1" dirty="0" smtClean="0">
                <a:latin typeface="Times New Roman" pitchFamily="18" charset="0"/>
                <a:cs typeface="Times New Roman" pitchFamily="18" charset="0"/>
              </a:rPr>
              <a:t>, ребенок может превратить круг в колесо или мяч. К 6 – 7 годам ребенок должен свободно пользоваться этим способом.</a:t>
            </a:r>
          </a:p>
          <a:p>
            <a:pPr>
              <a:buNone/>
            </a:pPr>
            <a:endParaRPr lang="ru-RU" dirty="0"/>
          </a:p>
        </p:txBody>
      </p:sp>
    </p:spTree>
  </p:cSld>
  <p:clrMapOvr>
    <a:masterClrMapping/>
  </p:clrMapOvr>
  <mc:AlternateContent xmlns:mc="http://schemas.openxmlformats.org/markup-compatibility/2006">
    <mc:Choice xmlns:p14="http://schemas.microsoft.com/office/powerpoint/2010/main" Requires="p14">
      <p:transition spd="slow" p14:dur="1400" advTm="7000">
        <p14:ripple/>
      </p:transition>
    </mc:Choice>
    <mc:Fallback>
      <p:transition spd="slow" advTm="7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linds(horizontal)">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blinds(horizontal)">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blinds(horizontal)">
                                      <p:cBhvr>
                                        <p:cTn id="17" dur="500"/>
                                        <p:tgtEl>
                                          <p:spTgt spid="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432560" y="428604"/>
            <a:ext cx="6282712" cy="6143668"/>
          </a:xfrm>
        </p:spPr>
        <p:txBody>
          <a:bodyPr>
            <a:normAutofit fontScale="25000" lnSpcReduction="20000"/>
          </a:bodyPr>
          <a:lstStyle/>
          <a:p>
            <a:pPr>
              <a:buFont typeface="Wingdings" pitchFamily="2" charset="2"/>
              <a:buChar char="v"/>
            </a:pPr>
            <a:r>
              <a:rPr lang="ru-RU" sz="7200" b="1" i="1" dirty="0" smtClean="0">
                <a:latin typeface="Times New Roman" pitchFamily="18" charset="0"/>
                <a:cs typeface="Times New Roman" pitchFamily="18" charset="0"/>
              </a:rPr>
              <a:t>Создавать образы на основе словесного описания </a:t>
            </a:r>
            <a:r>
              <a:rPr lang="ru-RU" sz="7200" i="1" dirty="0" smtClean="0">
                <a:latin typeface="Times New Roman" pitchFamily="18" charset="0"/>
                <a:cs typeface="Times New Roman" pitchFamily="18" charset="0"/>
              </a:rPr>
              <a:t>или неполного графического изображения.</a:t>
            </a:r>
            <a:br>
              <a:rPr lang="ru-RU" sz="7200" i="1" dirty="0" smtClean="0">
                <a:latin typeface="Times New Roman" pitchFamily="18" charset="0"/>
                <a:cs typeface="Times New Roman" pitchFamily="18" charset="0"/>
              </a:rPr>
            </a:br>
            <a:r>
              <a:rPr lang="ru-RU" sz="7200" i="1" dirty="0" smtClean="0">
                <a:latin typeface="Times New Roman" pitchFamily="18" charset="0"/>
                <a:cs typeface="Times New Roman" pitchFamily="18" charset="0"/>
              </a:rPr>
              <a:t>Эта способность очень важна для будущей учебной деятельности ребенка. Необходимость создавать образы на основе описания возникает во время чтения книжки, усвоении новых слов.</a:t>
            </a:r>
          </a:p>
          <a:p>
            <a:pPr>
              <a:buFont typeface="Wingdings" pitchFamily="2" charset="2"/>
              <a:buChar char="v"/>
            </a:pPr>
            <a:r>
              <a:rPr lang="ru-RU" sz="7200" b="1" i="1" dirty="0" smtClean="0">
                <a:latin typeface="Times New Roman" pitchFamily="18" charset="0"/>
                <a:cs typeface="Times New Roman" pitchFamily="18" charset="0"/>
              </a:rPr>
              <a:t>Пространственное воображение</a:t>
            </a:r>
            <a:r>
              <a:rPr lang="ru-RU" sz="7200" i="1" dirty="0" smtClean="0">
                <a:latin typeface="Times New Roman" pitchFamily="18" charset="0"/>
                <a:cs typeface="Times New Roman" pitchFamily="18" charset="0"/>
              </a:rPr>
              <a:t/>
            </a:r>
            <a:br>
              <a:rPr lang="ru-RU" sz="7200" i="1" dirty="0" smtClean="0">
                <a:latin typeface="Times New Roman" pitchFamily="18" charset="0"/>
                <a:cs typeface="Times New Roman" pitchFamily="18" charset="0"/>
              </a:rPr>
            </a:br>
            <a:r>
              <a:rPr lang="ru-RU" sz="7200" i="1" dirty="0" smtClean="0">
                <a:latin typeface="Times New Roman" pitchFamily="18" charset="0"/>
                <a:cs typeface="Times New Roman" pitchFamily="18" charset="0"/>
              </a:rPr>
              <a:t>Все предметы окружающего мира имеют пространственные характеристики, и образы воображения должны их отображать. Поэтому очень важно развивать у ребенка способность «видеть» образ предмета в пространстве. Тренировать эту способность можно с помощью игр на представление взаимного размещения нескольких предметов в пространстве.</a:t>
            </a:r>
          </a:p>
          <a:p>
            <a:pPr>
              <a:buFont typeface="Wingdings" pitchFamily="2" charset="2"/>
              <a:buChar char="v"/>
            </a:pPr>
            <a:r>
              <a:rPr lang="ru-RU" sz="7200" b="1" i="1" dirty="0" smtClean="0">
                <a:latin typeface="Times New Roman" pitchFamily="18" charset="0"/>
                <a:cs typeface="Times New Roman" pitchFamily="18" charset="0"/>
              </a:rPr>
              <a:t>Создание и реализация плана задуманного</a:t>
            </a:r>
            <a:r>
              <a:rPr lang="ru-RU" sz="7200" i="1" dirty="0" smtClean="0">
                <a:latin typeface="Times New Roman" pitchFamily="18" charset="0"/>
                <a:cs typeface="Times New Roman" pitchFamily="18" charset="0"/>
              </a:rPr>
              <a:t>.</a:t>
            </a:r>
            <a:br>
              <a:rPr lang="ru-RU" sz="7200" i="1" dirty="0" smtClean="0">
                <a:latin typeface="Times New Roman" pitchFamily="18" charset="0"/>
                <a:cs typeface="Times New Roman" pitchFamily="18" charset="0"/>
              </a:rPr>
            </a:br>
            <a:r>
              <a:rPr lang="ru-RU" sz="7200" i="1" dirty="0" smtClean="0">
                <a:latin typeface="Times New Roman" pitchFamily="18" charset="0"/>
                <a:cs typeface="Times New Roman" pitchFamily="18" charset="0"/>
              </a:rPr>
              <a:t>Только последовательная реализация плана задуманного может привести к достижению результата. Неумение управлять своими идеями, подчинять их своей цели приводит к тому, что самые интересные задумки и намерения ребенка не воплощаются в жизнь. В этом возрасте уже есть все условия для того, чтобы научиться действовать за предварительно продуманным планом. Поэтому очень важно развить эту способность, научить не просто бесцельно и урывками фантазировать, а реализовывать свои идеи, создавать небольшие, но завершенные произведения (рисунки, истории, конструкции) и т.д.</a:t>
            </a:r>
          </a:p>
          <a:p>
            <a:endParaRPr lang="ru-RU" sz="6400" i="1" dirty="0" smtClean="0">
              <a:latin typeface="Times New Roman" pitchFamily="18" charset="0"/>
              <a:cs typeface="Times New Roman" pitchFamily="18" charset="0"/>
            </a:endParaRPr>
          </a:p>
          <a:p>
            <a:endParaRPr lang="ru-RU" dirty="0"/>
          </a:p>
        </p:txBody>
      </p:sp>
    </p:spTree>
  </p:cSld>
  <p:clrMapOvr>
    <a:masterClrMapping/>
  </p:clrMapOvr>
  <mc:AlternateContent xmlns:mc="http://schemas.openxmlformats.org/markup-compatibility/2006">
    <mc:Choice xmlns:p14="http://schemas.microsoft.com/office/powerpoint/2010/main" Requires="p14">
      <p:transition spd="slow" p14:dur="1400" advTm="7000">
        <p14:ripple/>
      </p:transition>
    </mc:Choice>
    <mc:Fallback>
      <p:transition spd="slow" advTm="7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78392" y="500043"/>
            <a:ext cx="5779822" cy="857255"/>
          </a:xfrm>
        </p:spPr>
        <p:txBody>
          <a:bodyPr>
            <a:normAutofit fontScale="90000"/>
          </a:bodyPr>
          <a:lstStyle/>
          <a:p>
            <a:pPr algn="ctr"/>
            <a:r>
              <a:rPr lang="ru-RU" dirty="0" smtClean="0">
                <a:latin typeface="Monotype Corsiva" pitchFamily="66" charset="0"/>
              </a:rPr>
              <a:t>«На что  это  похоже?»</a:t>
            </a:r>
            <a:endParaRPr lang="ru-RU" dirty="0">
              <a:latin typeface="Monotype Corsiva" pitchFamily="66" charset="0"/>
            </a:endParaRPr>
          </a:p>
        </p:txBody>
      </p:sp>
      <p:pic>
        <p:nvPicPr>
          <p:cNvPr id="3074" name="Picture 2" descr="развитие мышления у детей, упражнения, задачи"/>
          <p:cNvPicPr>
            <a:picLocks noChangeAspect="1" noChangeArrowheads="1"/>
          </p:cNvPicPr>
          <p:nvPr/>
        </p:nvPicPr>
        <p:blipFill>
          <a:blip r:embed="rId3" cstate="print"/>
          <a:srcRect/>
          <a:stretch>
            <a:fillRect/>
          </a:stretch>
        </p:blipFill>
        <p:spPr bwMode="auto">
          <a:xfrm>
            <a:off x="2571736" y="1714488"/>
            <a:ext cx="5715000" cy="1571636"/>
          </a:xfrm>
          <a:prstGeom prst="rect">
            <a:avLst/>
          </a:prstGeom>
          <a:noFill/>
          <a:ln w="9525">
            <a:noFill/>
            <a:miter lim="800000"/>
            <a:headEnd/>
            <a:tailEnd/>
          </a:ln>
        </p:spPr>
      </p:pic>
      <p:pic>
        <p:nvPicPr>
          <p:cNvPr id="3075" name="Picture 3" descr="развитие мышления у детей дошкольного возраста"/>
          <p:cNvPicPr>
            <a:picLocks noChangeAspect="1" noChangeArrowheads="1"/>
          </p:cNvPicPr>
          <p:nvPr/>
        </p:nvPicPr>
        <p:blipFill>
          <a:blip r:embed="rId4" cstate="print"/>
          <a:srcRect/>
          <a:stretch>
            <a:fillRect/>
          </a:stretch>
        </p:blipFill>
        <p:spPr bwMode="auto">
          <a:xfrm>
            <a:off x="2643174" y="3571876"/>
            <a:ext cx="5715000" cy="1500198"/>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1400" advTm="7000">
        <p14:ripple/>
      </p:transition>
    </mc:Choice>
    <mc:Fallback>
      <p:transition spd="slow" advTm="7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78392" y="3071810"/>
            <a:ext cx="6400800" cy="1814515"/>
          </a:xfrm>
        </p:spPr>
        <p:txBody>
          <a:bodyPr>
            <a:normAutofit fontScale="90000"/>
          </a:bodyPr>
          <a:lstStyle/>
          <a:p>
            <a:pPr algn="ctr"/>
            <a:r>
              <a:rPr lang="ru-RU" dirty="0" smtClean="0"/>
              <a:t/>
            </a:r>
            <a:br>
              <a:rPr lang="ru-RU" dirty="0" smtClean="0"/>
            </a:br>
            <a:r>
              <a:rPr lang="ru-RU" dirty="0" smtClean="0"/>
              <a:t/>
            </a:r>
            <a:br>
              <a:rPr lang="ru-RU" dirty="0" smtClean="0"/>
            </a:br>
            <a:r>
              <a:rPr lang="ru-RU" dirty="0" smtClean="0">
                <a:latin typeface="Monotype Corsiva" pitchFamily="66" charset="0"/>
              </a:rPr>
              <a:t>Спасибо за внимание!</a:t>
            </a:r>
            <a:r>
              <a:rPr lang="ru-RU" dirty="0" smtClean="0"/>
              <a:t/>
            </a:r>
            <a:br>
              <a:rPr lang="ru-RU" dirty="0" smtClean="0"/>
            </a:br>
            <a:endParaRPr lang="ru-RU" dirty="0"/>
          </a:p>
        </p:txBody>
      </p:sp>
      <p:sp>
        <p:nvSpPr>
          <p:cNvPr id="3" name="Текст 2"/>
          <p:cNvSpPr>
            <a:spLocks noGrp="1"/>
          </p:cNvSpPr>
          <p:nvPr>
            <p:ph type="body" idx="1"/>
          </p:nvPr>
        </p:nvSpPr>
        <p:spPr>
          <a:xfrm>
            <a:off x="2578392" y="857232"/>
            <a:ext cx="6400800" cy="2286016"/>
          </a:xfrm>
        </p:spPr>
        <p:txBody>
          <a:bodyPr>
            <a:normAutofit/>
          </a:bodyPr>
          <a:lstStyle/>
          <a:p>
            <a:pPr algn="ctr"/>
            <a:r>
              <a:rPr lang="ru-RU" sz="2800" dirty="0" smtClean="0">
                <a:latin typeface="Monotype Corsiva" pitchFamily="66" charset="0"/>
                <a:cs typeface="Aharoni" pitchFamily="2" charset="-79"/>
              </a:rPr>
              <a:t>Подготовила:</a:t>
            </a:r>
          </a:p>
          <a:p>
            <a:pPr algn="ctr"/>
            <a:r>
              <a:rPr lang="ru-RU" sz="2800" dirty="0" smtClean="0">
                <a:latin typeface="Monotype Corsiva" pitchFamily="66" charset="0"/>
                <a:cs typeface="Aharoni" pitchFamily="2" charset="-79"/>
              </a:rPr>
              <a:t>Педагог-психолог МДОУ «Детский сад комбинированного вида № 19 п. Разумное Белгородского района Белгородской области» </a:t>
            </a:r>
          </a:p>
          <a:p>
            <a:pPr algn="ctr"/>
            <a:r>
              <a:rPr lang="ru-RU" sz="2800" dirty="0" smtClean="0">
                <a:latin typeface="Monotype Corsiva" pitchFamily="66" charset="0"/>
                <a:cs typeface="Aharoni" pitchFamily="2" charset="-79"/>
              </a:rPr>
              <a:t>Король Татьяна Александровна</a:t>
            </a:r>
            <a:endParaRPr lang="ru-RU" sz="2800" dirty="0">
              <a:latin typeface="Monotype Corsiva" pitchFamily="66" charset="0"/>
              <a:cs typeface="Aharoni" pitchFamily="2" charset="-79"/>
            </a:endParaRPr>
          </a:p>
        </p:txBody>
      </p:sp>
    </p:spTree>
  </p:cSld>
  <p:clrMapOvr>
    <a:masterClrMapping/>
  </p:clrMapOvr>
  <mc:AlternateContent xmlns:mc="http://schemas.openxmlformats.org/markup-compatibility/2006">
    <mc:Choice xmlns:p14="http://schemas.microsoft.com/office/powerpoint/2010/main" Requires="p14">
      <p:transition spd="slow" p14:dur="1400" advTm="7000">
        <p14:ripple/>
      </p:transition>
    </mc:Choice>
    <mc:Fallback>
      <p:transition spd="slow" advTm="7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15"/>
          <p:cNvSpPr>
            <a:spLocks noGrp="1"/>
          </p:cNvSpPr>
          <p:nvPr>
            <p:ph type="title"/>
          </p:nvPr>
        </p:nvSpPr>
        <p:spPr>
          <a:xfrm>
            <a:off x="571472" y="500042"/>
            <a:ext cx="8183880" cy="1500198"/>
          </a:xfrm>
          <a:noFill/>
        </p:spPr>
        <p:txBody>
          <a:bodyPr>
            <a:normAutofit fontScale="90000"/>
          </a:bodyPr>
          <a:lstStyle/>
          <a:p>
            <a:pPr algn="ctr"/>
            <a:r>
              <a:rPr lang="ru-RU" sz="6000" dirty="0" smtClean="0">
                <a:solidFill>
                  <a:schemeClr val="accent2"/>
                </a:solidFill>
                <a:effectLst/>
                <a:latin typeface="Century Schoolbook" pitchFamily="18" charset="0"/>
              </a:rPr>
              <a:t/>
            </a:r>
            <a:br>
              <a:rPr lang="ru-RU" sz="6000" dirty="0" smtClean="0">
                <a:solidFill>
                  <a:schemeClr val="accent2"/>
                </a:solidFill>
                <a:effectLst/>
                <a:latin typeface="Century Schoolbook" pitchFamily="18" charset="0"/>
              </a:rPr>
            </a:br>
            <a:r>
              <a:rPr lang="ru-RU" sz="6000" dirty="0" smtClean="0">
                <a:solidFill>
                  <a:schemeClr val="accent2"/>
                </a:solidFill>
                <a:effectLst/>
                <a:latin typeface="Century Schoolbook" pitchFamily="18" charset="0"/>
              </a:rPr>
              <a:t/>
            </a:r>
            <a:br>
              <a:rPr lang="ru-RU" sz="6000" dirty="0" smtClean="0">
                <a:solidFill>
                  <a:schemeClr val="accent2"/>
                </a:solidFill>
                <a:effectLst/>
                <a:latin typeface="Century Schoolbook" pitchFamily="18" charset="0"/>
              </a:rPr>
            </a:br>
            <a:r>
              <a:rPr lang="ru-RU" sz="6000" dirty="0" smtClean="0">
                <a:solidFill>
                  <a:schemeClr val="accent2"/>
                </a:solidFill>
                <a:effectLst/>
                <a:latin typeface="Century Schoolbook" pitchFamily="18" charset="0"/>
              </a:rPr>
              <a:t/>
            </a:r>
            <a:br>
              <a:rPr lang="ru-RU" sz="6000" dirty="0" smtClean="0">
                <a:solidFill>
                  <a:schemeClr val="accent2"/>
                </a:solidFill>
                <a:effectLst/>
                <a:latin typeface="Century Schoolbook" pitchFamily="18" charset="0"/>
              </a:rPr>
            </a:br>
            <a:r>
              <a:rPr lang="ru-RU" sz="6000" dirty="0" smtClean="0">
                <a:solidFill>
                  <a:schemeClr val="accent2"/>
                </a:solidFill>
                <a:effectLst/>
                <a:latin typeface="Century Schoolbook" pitchFamily="18" charset="0"/>
              </a:rPr>
              <a:t/>
            </a:r>
            <a:br>
              <a:rPr lang="ru-RU" sz="6000" dirty="0" smtClean="0">
                <a:solidFill>
                  <a:schemeClr val="accent2"/>
                </a:solidFill>
                <a:effectLst/>
                <a:latin typeface="Century Schoolbook" pitchFamily="18" charset="0"/>
              </a:rPr>
            </a:br>
            <a:r>
              <a:rPr lang="ru-RU" sz="6000" dirty="0" smtClean="0">
                <a:solidFill>
                  <a:schemeClr val="accent2"/>
                </a:solidFill>
                <a:effectLst/>
                <a:latin typeface="Century Schoolbook" pitchFamily="18" charset="0"/>
              </a:rPr>
              <a:t/>
            </a:r>
            <a:br>
              <a:rPr lang="ru-RU" sz="6000" dirty="0" smtClean="0">
                <a:solidFill>
                  <a:schemeClr val="accent2"/>
                </a:solidFill>
                <a:effectLst/>
                <a:latin typeface="Century Schoolbook" pitchFamily="18" charset="0"/>
              </a:rPr>
            </a:br>
            <a:r>
              <a:rPr lang="ru-RU" sz="6000" dirty="0" smtClean="0">
                <a:solidFill>
                  <a:schemeClr val="accent2"/>
                </a:solidFill>
                <a:effectLst/>
                <a:latin typeface="Century Schoolbook" pitchFamily="18" charset="0"/>
              </a:rPr>
              <a:t/>
            </a:r>
            <a:br>
              <a:rPr lang="ru-RU" sz="6000" dirty="0" smtClean="0">
                <a:solidFill>
                  <a:schemeClr val="accent2"/>
                </a:solidFill>
                <a:effectLst/>
                <a:latin typeface="Century Schoolbook" pitchFamily="18" charset="0"/>
              </a:rPr>
            </a:br>
            <a:r>
              <a:rPr lang="ru-RU" sz="6000" dirty="0" smtClean="0">
                <a:solidFill>
                  <a:schemeClr val="accent2"/>
                </a:solidFill>
                <a:effectLst/>
                <a:latin typeface="Century Schoolbook" pitchFamily="18" charset="0"/>
              </a:rPr>
              <a:t/>
            </a:r>
            <a:br>
              <a:rPr lang="ru-RU" sz="6000" dirty="0" smtClean="0">
                <a:solidFill>
                  <a:schemeClr val="accent2"/>
                </a:solidFill>
                <a:effectLst/>
                <a:latin typeface="Century Schoolbook" pitchFamily="18" charset="0"/>
              </a:rPr>
            </a:br>
            <a:r>
              <a:rPr lang="ru-RU" sz="6000" dirty="0" smtClean="0">
                <a:solidFill>
                  <a:schemeClr val="accent2"/>
                </a:solidFill>
                <a:effectLst/>
                <a:latin typeface="Century Schoolbook" pitchFamily="18" charset="0"/>
              </a:rPr>
              <a:t>ВОСПРИЯТИЕ</a:t>
            </a:r>
            <a:r>
              <a:rPr lang="ru-RU" sz="6000" dirty="0" smtClean="0">
                <a:solidFill>
                  <a:schemeClr val="tx1"/>
                </a:solidFill>
                <a:effectLst/>
                <a:latin typeface="Century Schoolbook" pitchFamily="18" charset="0"/>
              </a:rPr>
              <a:t> </a:t>
            </a:r>
            <a:endParaRPr lang="ru-RU" sz="6000" dirty="0">
              <a:solidFill>
                <a:schemeClr val="tx1"/>
              </a:solidFill>
              <a:effectLst/>
              <a:latin typeface="Century Schoolbook" pitchFamily="18" charset="0"/>
            </a:endParaRPr>
          </a:p>
        </p:txBody>
      </p:sp>
      <p:pic>
        <p:nvPicPr>
          <p:cNvPr id="5122" name="Picture 2" descr="C:\Users\91591\Pictures\psy_01.jpg"/>
          <p:cNvPicPr>
            <a:picLocks noGrp="1" noChangeAspect="1" noChangeArrowheads="1"/>
          </p:cNvPicPr>
          <p:nvPr>
            <p:ph idx="1"/>
          </p:nvPr>
        </p:nvPicPr>
        <p:blipFill>
          <a:blip r:embed="rId3" cstate="email"/>
          <a:srcRect/>
          <a:stretch>
            <a:fillRect/>
          </a:stretch>
        </p:blipFill>
        <p:spPr bwMode="auto">
          <a:xfrm>
            <a:off x="2786050" y="1928802"/>
            <a:ext cx="3786214" cy="4241232"/>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400" advTm="7000">
        <p14:ripple/>
      </p:transition>
    </mc:Choice>
    <mc:Fallback>
      <p:transition spd="slow" advTm="7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Заголовок 11"/>
          <p:cNvSpPr>
            <a:spLocks noGrp="1"/>
          </p:cNvSpPr>
          <p:nvPr>
            <p:ph type="title"/>
          </p:nvPr>
        </p:nvSpPr>
        <p:spPr/>
        <p:txBody>
          <a:bodyPr>
            <a:noAutofit/>
          </a:bodyPr>
          <a:lstStyle/>
          <a:p>
            <a:pPr lvl="0" algn="just" fontAlgn="base">
              <a:spcAft>
                <a:spcPct val="0"/>
              </a:spcAft>
            </a:pPr>
            <a:r>
              <a:rPr lang="ru-RU" sz="1800" dirty="0" smtClean="0">
                <a:solidFill>
                  <a:srgbClr val="000000"/>
                </a:solidFill>
                <a:effectLst/>
                <a:latin typeface="Times New Roman" pitchFamily="18" charset="0"/>
                <a:ea typeface="Times New Roman" pitchFamily="18" charset="0"/>
                <a:cs typeface="Times New Roman" pitchFamily="18" charset="0"/>
              </a:rPr>
              <a:t>	</a:t>
            </a:r>
            <a:endParaRPr lang="ru-RU" sz="1800" dirty="0"/>
          </a:p>
        </p:txBody>
      </p:sp>
      <p:sp>
        <p:nvSpPr>
          <p:cNvPr id="20" name="Текст 19"/>
          <p:cNvSpPr>
            <a:spLocks noGrp="1"/>
          </p:cNvSpPr>
          <p:nvPr>
            <p:ph type="body" idx="2"/>
          </p:nvPr>
        </p:nvSpPr>
        <p:spPr>
          <a:xfrm>
            <a:off x="1142976" y="857232"/>
            <a:ext cx="7358114" cy="5000660"/>
          </a:xfrm>
        </p:spPr>
        <p:txBody>
          <a:bodyPr>
            <a:normAutofit fontScale="92500" lnSpcReduction="20000"/>
          </a:bodyPr>
          <a:lstStyle/>
          <a:p>
            <a:pPr marL="0" lvl="0" algn="just" fontAlgn="base">
              <a:spcBef>
                <a:spcPct val="0"/>
              </a:spcBef>
              <a:spcAft>
                <a:spcPct val="0"/>
              </a:spcAft>
              <a:buClrTx/>
              <a:buSzTx/>
            </a:pPr>
            <a:r>
              <a:rPr lang="ru-RU" sz="2200" b="1" dirty="0" smtClean="0">
                <a:solidFill>
                  <a:srgbClr val="000000"/>
                </a:solidFill>
                <a:latin typeface="Times New Roman" pitchFamily="18" charset="0"/>
                <a:ea typeface="Times New Roman" pitchFamily="18" charset="0"/>
                <a:cs typeface="Times New Roman" pitchFamily="18" charset="0"/>
              </a:rPr>
              <a:t>	</a:t>
            </a:r>
          </a:p>
          <a:p>
            <a:pPr marL="0" lvl="0" algn="just" fontAlgn="base">
              <a:spcBef>
                <a:spcPct val="0"/>
              </a:spcBef>
              <a:spcAft>
                <a:spcPct val="0"/>
              </a:spcAft>
              <a:buClrTx/>
              <a:buSzTx/>
            </a:pPr>
            <a:r>
              <a:rPr lang="ru-RU" sz="2200" b="1" dirty="0" smtClean="0">
                <a:solidFill>
                  <a:srgbClr val="000000"/>
                </a:solidFill>
                <a:latin typeface="Times New Roman" pitchFamily="18" charset="0"/>
                <a:ea typeface="Times New Roman" pitchFamily="18" charset="0"/>
                <a:cs typeface="Times New Roman" pitchFamily="18" charset="0"/>
              </a:rPr>
              <a:t>	</a:t>
            </a:r>
            <a:r>
              <a:rPr lang="ru-RU" sz="2200" b="1" dirty="0" smtClean="0">
                <a:solidFill>
                  <a:schemeClr val="tx2">
                    <a:lumMod val="75000"/>
                  </a:schemeClr>
                </a:solidFill>
                <a:latin typeface="Times New Roman" pitchFamily="18" charset="0"/>
                <a:ea typeface="Times New Roman" pitchFamily="18" charset="0"/>
                <a:cs typeface="Times New Roman" pitchFamily="18" charset="0"/>
              </a:rPr>
              <a:t>ВОСПРИЯТИЕ</a:t>
            </a:r>
            <a:r>
              <a:rPr lang="ru-RU" sz="2200" dirty="0" smtClean="0">
                <a:solidFill>
                  <a:schemeClr val="tx2">
                    <a:lumMod val="75000"/>
                  </a:schemeClr>
                </a:solidFill>
                <a:latin typeface="Times New Roman" pitchFamily="18" charset="0"/>
                <a:ea typeface="Times New Roman" pitchFamily="18" charset="0"/>
                <a:cs typeface="Times New Roman" pitchFamily="18" charset="0"/>
              </a:rPr>
              <a:t> в дошкольном возрасте становится осмысленным, целенаправленным, анализирующим. В нем выделяются произвольные действия - наблюдение, рассматривание, поиск. </a:t>
            </a:r>
            <a:endParaRPr lang="ru-RU" sz="2200" dirty="0" smtClean="0">
              <a:solidFill>
                <a:schemeClr val="tx2">
                  <a:lumMod val="75000"/>
                </a:schemeClr>
              </a:solidFill>
              <a:latin typeface="Times New Roman" pitchFamily="18" charset="0"/>
              <a:cs typeface="Times New Roman" pitchFamily="18" charset="0"/>
            </a:endParaRPr>
          </a:p>
          <a:p>
            <a:pPr marL="0" lvl="0" algn="just" eaLnBrk="0" fontAlgn="base" hangingPunct="0">
              <a:spcBef>
                <a:spcPct val="0"/>
              </a:spcBef>
              <a:spcAft>
                <a:spcPct val="0"/>
              </a:spcAft>
              <a:buClrTx/>
              <a:buSzTx/>
            </a:pPr>
            <a:r>
              <a:rPr lang="ru-RU" sz="2200" dirty="0" smtClean="0">
                <a:solidFill>
                  <a:schemeClr val="tx2">
                    <a:lumMod val="75000"/>
                  </a:schemeClr>
                </a:solidFill>
                <a:latin typeface="Times New Roman" pitchFamily="18" charset="0"/>
                <a:ea typeface="Times New Roman" pitchFamily="18" charset="0"/>
                <a:cs typeface="Times New Roman" pitchFamily="18" charset="0"/>
              </a:rPr>
              <a:t>	Значительное влияние на развитие восприятия оказывает в это время речь - то, что ребенок начинает активно использовать названия качеств, признаков, состояний различных объектов и отношений между ними. Называя те или иные свойства предметов и явлений, он тем самым и выделяет для себя эти свойства; называя предметы, он отделяет их от других; определяя их состояния, связи или действия с ними, видит и понимает реальные отношения между ними. </a:t>
            </a:r>
          </a:p>
          <a:p>
            <a:pPr marL="0" lvl="0" algn="just" eaLnBrk="0" fontAlgn="base" hangingPunct="0">
              <a:spcBef>
                <a:spcPct val="0"/>
              </a:spcBef>
              <a:spcAft>
                <a:spcPct val="0"/>
              </a:spcAft>
              <a:buClrTx/>
              <a:buSzTx/>
            </a:pPr>
            <a:r>
              <a:rPr lang="ru-RU" sz="2200" dirty="0" smtClean="0">
                <a:solidFill>
                  <a:schemeClr val="tx2">
                    <a:lumMod val="75000"/>
                  </a:schemeClr>
                </a:solidFill>
                <a:latin typeface="Times New Roman" pitchFamily="18" charset="0"/>
                <a:ea typeface="Times New Roman" pitchFamily="18" charset="0"/>
                <a:cs typeface="Times New Roman" pitchFamily="18" charset="0"/>
              </a:rPr>
              <a:t>	В дошкольном возрасте ребенок овладевает всеми формами устной речи, присущими взрослым. У него появляются развернутые сообщения - монологи, рассказы. В них он передает другим не только то новое, что он узнал, но и свои мысли по этому поводу, свои замыслы, впечатления, переживания.</a:t>
            </a:r>
            <a:r>
              <a:rPr lang="ru-RU" sz="2200" dirty="0" smtClean="0">
                <a:solidFill>
                  <a:schemeClr val="tx2">
                    <a:lumMod val="75000"/>
                  </a:schemeClr>
                </a:solidFill>
                <a:latin typeface="Times New Roman" pitchFamily="18" charset="0"/>
                <a:cs typeface="Times New Roman" pitchFamily="18" charset="0"/>
              </a:rPr>
              <a:t> </a:t>
            </a:r>
          </a:p>
          <a:p>
            <a:endParaRPr lang="ru-RU" dirty="0"/>
          </a:p>
        </p:txBody>
      </p:sp>
    </p:spTree>
  </p:cSld>
  <p:clrMapOvr>
    <a:masterClrMapping/>
  </p:clrMapOvr>
  <mc:AlternateContent xmlns:mc="http://schemas.openxmlformats.org/markup-compatibility/2006">
    <mc:Choice xmlns:p14="http://schemas.microsoft.com/office/powerpoint/2010/main" Requires="p14">
      <p:transition spd="slow" p14:dur="1400" advTm="7000">
        <p14:ripple/>
      </p:transition>
    </mc:Choice>
    <mc:Fallback>
      <p:transition spd="slow" advTm="7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6"/>
          <p:cNvSpPr>
            <a:spLocks noGrp="1"/>
          </p:cNvSpPr>
          <p:nvPr>
            <p:ph sz="half" idx="1"/>
          </p:nvPr>
        </p:nvSpPr>
        <p:spPr>
          <a:xfrm>
            <a:off x="571472" y="1357298"/>
            <a:ext cx="7929618" cy="3857652"/>
          </a:xfrm>
        </p:spPr>
        <p:txBody>
          <a:bodyPr>
            <a:normAutofit fontScale="25000" lnSpcReduction="20000"/>
          </a:bodyPr>
          <a:lstStyle/>
          <a:p>
            <a:pPr algn="just">
              <a:buFont typeface="Wingdings" pitchFamily="2" charset="2"/>
              <a:buChar char="Ø"/>
            </a:pPr>
            <a:endParaRPr lang="ru-RU" sz="7200" i="1" dirty="0" smtClean="0">
              <a:solidFill>
                <a:schemeClr val="accent1"/>
              </a:solidFill>
              <a:latin typeface="Times New Roman" pitchFamily="18" charset="0"/>
              <a:cs typeface="Times New Roman" pitchFamily="18" charset="0"/>
            </a:endParaRPr>
          </a:p>
          <a:p>
            <a:pPr algn="just">
              <a:buFont typeface="Wingdings" pitchFamily="2" charset="2"/>
              <a:buChar char="Ø"/>
            </a:pPr>
            <a:r>
              <a:rPr lang="ru-RU" sz="7200" i="1" dirty="0" smtClean="0">
                <a:solidFill>
                  <a:schemeClr val="accent1"/>
                </a:solidFill>
                <a:latin typeface="Times New Roman" pitchFamily="18" charset="0"/>
                <a:cs typeface="Times New Roman" pitchFamily="18" charset="0"/>
              </a:rPr>
              <a:t>Учить детей различать предметы на ощупь. </a:t>
            </a:r>
          </a:p>
          <a:p>
            <a:pPr algn="just">
              <a:buFont typeface="Wingdings" pitchFamily="2" charset="2"/>
              <a:buChar char="Ø"/>
            </a:pPr>
            <a:r>
              <a:rPr lang="ru-RU" sz="7200" i="1" dirty="0" smtClean="0">
                <a:solidFill>
                  <a:schemeClr val="accent1"/>
                </a:solidFill>
                <a:latin typeface="Times New Roman" pitchFamily="18" charset="0"/>
                <a:cs typeface="Times New Roman" pitchFamily="18" charset="0"/>
              </a:rPr>
              <a:t>Формировать умение выделять признаки в предмете: форму, цвет, вкус. </a:t>
            </a:r>
          </a:p>
          <a:p>
            <a:pPr algn="just">
              <a:buFont typeface="Wingdings" pitchFamily="2" charset="2"/>
              <a:buChar char="Ø"/>
            </a:pPr>
            <a:r>
              <a:rPr lang="ru-RU" sz="7200" i="1" dirty="0" smtClean="0">
                <a:solidFill>
                  <a:schemeClr val="accent1"/>
                </a:solidFill>
                <a:latin typeface="Times New Roman" pitchFamily="18" charset="0"/>
                <a:cs typeface="Times New Roman" pitchFamily="18" charset="0"/>
              </a:rPr>
              <a:t>Учить соотносить предметы по величине. </a:t>
            </a:r>
          </a:p>
          <a:p>
            <a:pPr algn="just">
              <a:buFont typeface="Wingdings" pitchFamily="2" charset="2"/>
              <a:buChar char="Ø"/>
            </a:pPr>
            <a:r>
              <a:rPr lang="ru-RU" sz="7200" i="1" dirty="0" smtClean="0">
                <a:solidFill>
                  <a:schemeClr val="accent1"/>
                </a:solidFill>
                <a:latin typeface="Times New Roman" pitchFamily="18" charset="0"/>
                <a:cs typeface="Times New Roman" pitchFamily="18" charset="0"/>
              </a:rPr>
              <a:t>Учить способам распознающего наблюдения. </a:t>
            </a:r>
          </a:p>
          <a:p>
            <a:pPr algn="just">
              <a:buFont typeface="Wingdings" pitchFamily="2" charset="2"/>
              <a:buChar char="Ø"/>
            </a:pPr>
            <a:r>
              <a:rPr lang="ru-RU" sz="7200" i="1" dirty="0" smtClean="0">
                <a:solidFill>
                  <a:schemeClr val="accent1"/>
                </a:solidFill>
                <a:latin typeface="Times New Roman" pitchFamily="18" charset="0"/>
                <a:cs typeface="Times New Roman" pitchFamily="18" charset="0"/>
              </a:rPr>
              <a:t>Развивать наблюдательность; учить внимательно и последовательно рассматривать предмет или явление. </a:t>
            </a:r>
          </a:p>
          <a:p>
            <a:pPr algn="just">
              <a:buFont typeface="Wingdings" pitchFamily="2" charset="2"/>
              <a:buChar char="Ø"/>
            </a:pPr>
            <a:r>
              <a:rPr lang="ru-RU" sz="7200" i="1" dirty="0" smtClean="0">
                <a:solidFill>
                  <a:schemeClr val="accent1"/>
                </a:solidFill>
                <a:latin typeface="Times New Roman" pitchFamily="18" charset="0"/>
                <a:cs typeface="Times New Roman" pitchFamily="18" charset="0"/>
              </a:rPr>
              <a:t>Помогать осмысливать связь между объектами и воспринимать изображение в целом. </a:t>
            </a:r>
          </a:p>
          <a:p>
            <a:pPr algn="just">
              <a:buFont typeface="Wingdings" pitchFamily="2" charset="2"/>
              <a:buChar char="Ø"/>
            </a:pPr>
            <a:r>
              <a:rPr lang="ru-RU" sz="7200" i="1" dirty="0" smtClean="0">
                <a:solidFill>
                  <a:schemeClr val="accent1"/>
                </a:solidFill>
                <a:latin typeface="Times New Roman" pitchFamily="18" charset="0"/>
                <a:cs typeface="Times New Roman" pitchFamily="18" charset="0"/>
              </a:rPr>
              <a:t>Формировать умение составлять из частей целое. </a:t>
            </a:r>
          </a:p>
          <a:p>
            <a:pPr algn="just">
              <a:buFont typeface="Wingdings" pitchFamily="2" charset="2"/>
              <a:buChar char="Ø"/>
            </a:pPr>
            <a:r>
              <a:rPr lang="ru-RU" sz="7200" i="1" dirty="0" smtClean="0">
                <a:solidFill>
                  <a:schemeClr val="accent1"/>
                </a:solidFill>
                <a:latin typeface="Times New Roman" pitchFamily="18" charset="0"/>
                <a:cs typeface="Times New Roman" pitchFamily="18" charset="0"/>
              </a:rPr>
              <a:t>Учить осуществлять выбор и соотнесение величины предметов по словесному описанию, действовать в соответствии со словесной инструкцией. </a:t>
            </a:r>
          </a:p>
          <a:p>
            <a:pPr algn="just">
              <a:buFont typeface="Wingdings" pitchFamily="2" charset="2"/>
              <a:buChar char="Ø"/>
            </a:pPr>
            <a:r>
              <a:rPr lang="ru-RU" sz="7200" i="1" dirty="0" smtClean="0">
                <a:solidFill>
                  <a:schemeClr val="accent1"/>
                </a:solidFill>
                <a:latin typeface="Times New Roman" pitchFamily="18" charset="0"/>
                <a:cs typeface="Times New Roman" pitchFamily="18" charset="0"/>
              </a:rPr>
              <a:t>Различать основные признаки разных времен года. </a:t>
            </a:r>
          </a:p>
          <a:p>
            <a:pPr algn="just">
              <a:buFont typeface="Wingdings" pitchFamily="2" charset="2"/>
              <a:buChar char="Ø"/>
            </a:pPr>
            <a:r>
              <a:rPr lang="ru-RU" sz="7200" i="1" dirty="0" smtClean="0">
                <a:solidFill>
                  <a:schemeClr val="accent1"/>
                </a:solidFill>
                <a:latin typeface="Times New Roman" pitchFamily="18" charset="0"/>
                <a:cs typeface="Times New Roman" pitchFamily="18" charset="0"/>
              </a:rPr>
              <a:t>Учить ориентироваться в пространстве с помощью плана - схемы. </a:t>
            </a:r>
          </a:p>
          <a:p>
            <a:pPr algn="just">
              <a:buFont typeface="Wingdings" pitchFamily="2" charset="2"/>
              <a:buChar char="Ø"/>
            </a:pPr>
            <a:r>
              <a:rPr lang="ru-RU" sz="7200" i="1" dirty="0" smtClean="0">
                <a:solidFill>
                  <a:schemeClr val="accent1"/>
                </a:solidFill>
                <a:latin typeface="Times New Roman" pitchFamily="18" charset="0"/>
                <a:cs typeface="Times New Roman" pitchFamily="18" charset="0"/>
              </a:rPr>
              <a:t>Закреплять пространственные представления по картине: слева, справа, сверху, внизу, перед, за, между, рядом. </a:t>
            </a:r>
          </a:p>
          <a:p>
            <a:pPr algn="just">
              <a:buFont typeface="Wingdings" pitchFamily="2" charset="2"/>
              <a:buChar char="Ø"/>
            </a:pPr>
            <a:r>
              <a:rPr lang="ru-RU" sz="7200" i="1" dirty="0" smtClean="0">
                <a:solidFill>
                  <a:schemeClr val="accent1"/>
                </a:solidFill>
                <a:latin typeface="Times New Roman" pitchFamily="18" charset="0"/>
                <a:cs typeface="Times New Roman" pitchFamily="18" charset="0"/>
              </a:rPr>
              <a:t>Формирование сенсорных эталонов формы. </a:t>
            </a:r>
          </a:p>
          <a:p>
            <a:pPr algn="just">
              <a:buFont typeface="Wingdings" pitchFamily="2" charset="2"/>
              <a:buChar char="Ø"/>
            </a:pPr>
            <a:r>
              <a:rPr lang="ru-RU" sz="7200" i="1" dirty="0" smtClean="0">
                <a:solidFill>
                  <a:schemeClr val="accent1"/>
                </a:solidFill>
                <a:latin typeface="Times New Roman" pitchFamily="18" charset="0"/>
                <a:cs typeface="Times New Roman" pitchFamily="18" charset="0"/>
              </a:rPr>
              <a:t>Способствовать развитию умения анализировать предмет, выделять в нем мелкие детали. </a:t>
            </a:r>
          </a:p>
          <a:p>
            <a:pPr algn="just">
              <a:buNone/>
            </a:pPr>
            <a:endParaRPr lang="ru-RU" sz="7200" i="1" dirty="0" smtClean="0">
              <a:latin typeface="Times New Roman" pitchFamily="18" charset="0"/>
              <a:cs typeface="Times New Roman" pitchFamily="18" charset="0"/>
            </a:endParaRPr>
          </a:p>
          <a:p>
            <a:pPr algn="ctr">
              <a:buNone/>
            </a:pPr>
            <a:endParaRPr lang="ru-RU" sz="7200" i="1" dirty="0"/>
          </a:p>
        </p:txBody>
      </p:sp>
      <p:sp>
        <p:nvSpPr>
          <p:cNvPr id="9" name="Заголовок 8"/>
          <p:cNvSpPr>
            <a:spLocks noGrp="1"/>
          </p:cNvSpPr>
          <p:nvPr>
            <p:ph type="title"/>
          </p:nvPr>
        </p:nvSpPr>
        <p:spPr>
          <a:xfrm>
            <a:off x="785786" y="500042"/>
            <a:ext cx="7929618" cy="928694"/>
          </a:xfrm>
        </p:spPr>
        <p:txBody>
          <a:bodyPr>
            <a:normAutofit fontScale="90000"/>
          </a:bodyPr>
          <a:lstStyle/>
          <a:p>
            <a:pPr algn="ct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sz="2700" dirty="0" smtClean="0"/>
              <a:t>РЕКОМЕНДАЦИИ ПЕДАГОГАМ И РОДИТЕЛЯМ ПО РАЗВИТИЮ ВОСПРИЯТИЯ</a:t>
            </a:r>
            <a:endParaRPr lang="ru-RU" sz="2700" dirty="0"/>
          </a:p>
        </p:txBody>
      </p:sp>
    </p:spTree>
  </p:cSld>
  <p:clrMapOvr>
    <a:masterClrMapping/>
  </p:clrMapOvr>
  <mc:AlternateContent xmlns:mc="http://schemas.openxmlformats.org/markup-compatibility/2006">
    <mc:Choice xmlns:p14="http://schemas.microsoft.com/office/powerpoint/2010/main" Requires="p14">
      <p:transition spd="slow" p14:dur="1400" advTm="7000">
        <p14:ripple/>
      </p:transition>
    </mc:Choice>
    <mc:Fallback>
      <p:transition spd="slow" advTm="7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4" fill="hold" grpId="0"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additive="base">
                                        <p:cTn id="37" dur="50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8" dur="50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7" presetClass="entr" presetSubtype="4" fill="hold" grpId="0" nodeType="click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 calcmode="lin" valueType="num">
                                      <p:cBhvr additive="base">
                                        <p:cTn id="43" dur="50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44" dur="50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7" presetClass="entr" presetSubtype="4" fill="hold" grpId="0" nodeType="clickEffect">
                                  <p:stCondLst>
                                    <p:cond delay="0"/>
                                  </p:stCondLst>
                                  <p:childTnLst>
                                    <p:set>
                                      <p:cBhvr>
                                        <p:cTn id="48" dur="1" fill="hold">
                                          <p:stCondLst>
                                            <p:cond delay="0"/>
                                          </p:stCondLst>
                                        </p:cTn>
                                        <p:tgtEl>
                                          <p:spTgt spid="7">
                                            <p:txEl>
                                              <p:pRg st="7" end="7"/>
                                            </p:txEl>
                                          </p:spTgt>
                                        </p:tgtEl>
                                        <p:attrNameLst>
                                          <p:attrName>style.visibility</p:attrName>
                                        </p:attrNameLst>
                                      </p:cBhvr>
                                      <p:to>
                                        <p:strVal val="visible"/>
                                      </p:to>
                                    </p:set>
                                    <p:anim calcmode="lin" valueType="num">
                                      <p:cBhvr additive="base">
                                        <p:cTn id="49" dur="50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50" dur="50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7" presetClass="entr" presetSubtype="4" fill="hold" grpId="0" nodeType="clickEffect">
                                  <p:stCondLst>
                                    <p:cond delay="0"/>
                                  </p:stCondLst>
                                  <p:childTnLst>
                                    <p:set>
                                      <p:cBhvr>
                                        <p:cTn id="54" dur="1" fill="hold">
                                          <p:stCondLst>
                                            <p:cond delay="0"/>
                                          </p:stCondLst>
                                        </p:cTn>
                                        <p:tgtEl>
                                          <p:spTgt spid="7">
                                            <p:txEl>
                                              <p:pRg st="8" end="8"/>
                                            </p:txEl>
                                          </p:spTgt>
                                        </p:tgtEl>
                                        <p:attrNameLst>
                                          <p:attrName>style.visibility</p:attrName>
                                        </p:attrNameLst>
                                      </p:cBhvr>
                                      <p:to>
                                        <p:strVal val="visible"/>
                                      </p:to>
                                    </p:set>
                                    <p:anim calcmode="lin" valueType="num">
                                      <p:cBhvr additive="base">
                                        <p:cTn id="55" dur="50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56" dur="50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7" presetClass="entr" presetSubtype="4" fill="hold" grpId="0" nodeType="clickEffect">
                                  <p:stCondLst>
                                    <p:cond delay="0"/>
                                  </p:stCondLst>
                                  <p:childTnLst>
                                    <p:set>
                                      <p:cBhvr>
                                        <p:cTn id="60" dur="1" fill="hold">
                                          <p:stCondLst>
                                            <p:cond delay="0"/>
                                          </p:stCondLst>
                                        </p:cTn>
                                        <p:tgtEl>
                                          <p:spTgt spid="7">
                                            <p:txEl>
                                              <p:pRg st="9" end="9"/>
                                            </p:txEl>
                                          </p:spTgt>
                                        </p:tgtEl>
                                        <p:attrNameLst>
                                          <p:attrName>style.visibility</p:attrName>
                                        </p:attrNameLst>
                                      </p:cBhvr>
                                      <p:to>
                                        <p:strVal val="visible"/>
                                      </p:to>
                                    </p:set>
                                    <p:anim calcmode="lin" valueType="num">
                                      <p:cBhvr additive="base">
                                        <p:cTn id="61" dur="50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62" dur="500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7" presetClass="entr" presetSubtype="4" fill="hold" grpId="0" nodeType="clickEffect">
                                  <p:stCondLst>
                                    <p:cond delay="0"/>
                                  </p:stCondLst>
                                  <p:childTnLst>
                                    <p:set>
                                      <p:cBhvr>
                                        <p:cTn id="66" dur="1" fill="hold">
                                          <p:stCondLst>
                                            <p:cond delay="0"/>
                                          </p:stCondLst>
                                        </p:cTn>
                                        <p:tgtEl>
                                          <p:spTgt spid="7">
                                            <p:txEl>
                                              <p:pRg st="10" end="10"/>
                                            </p:txEl>
                                          </p:spTgt>
                                        </p:tgtEl>
                                        <p:attrNameLst>
                                          <p:attrName>style.visibility</p:attrName>
                                        </p:attrNameLst>
                                      </p:cBhvr>
                                      <p:to>
                                        <p:strVal val="visible"/>
                                      </p:to>
                                    </p:set>
                                    <p:anim calcmode="lin" valueType="num">
                                      <p:cBhvr additive="base">
                                        <p:cTn id="67" dur="50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68" dur="5000" fill="hold"/>
                                        <p:tgtEl>
                                          <p:spTgt spid="7">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7" presetClass="entr" presetSubtype="4" fill="hold" grpId="0" nodeType="clickEffect">
                                  <p:stCondLst>
                                    <p:cond delay="0"/>
                                  </p:stCondLst>
                                  <p:childTnLst>
                                    <p:set>
                                      <p:cBhvr>
                                        <p:cTn id="72" dur="1" fill="hold">
                                          <p:stCondLst>
                                            <p:cond delay="0"/>
                                          </p:stCondLst>
                                        </p:cTn>
                                        <p:tgtEl>
                                          <p:spTgt spid="7">
                                            <p:txEl>
                                              <p:pRg st="11" end="11"/>
                                            </p:txEl>
                                          </p:spTgt>
                                        </p:tgtEl>
                                        <p:attrNameLst>
                                          <p:attrName>style.visibility</p:attrName>
                                        </p:attrNameLst>
                                      </p:cBhvr>
                                      <p:to>
                                        <p:strVal val="visible"/>
                                      </p:to>
                                    </p:set>
                                    <p:anim calcmode="lin" valueType="num">
                                      <p:cBhvr additive="base">
                                        <p:cTn id="73" dur="5000" fill="hold"/>
                                        <p:tgtEl>
                                          <p:spTgt spid="7">
                                            <p:txEl>
                                              <p:pRg st="11" end="11"/>
                                            </p:txEl>
                                          </p:spTgt>
                                        </p:tgtEl>
                                        <p:attrNameLst>
                                          <p:attrName>ppt_x</p:attrName>
                                        </p:attrNameLst>
                                      </p:cBhvr>
                                      <p:tavLst>
                                        <p:tav tm="0">
                                          <p:val>
                                            <p:strVal val="#ppt_x"/>
                                          </p:val>
                                        </p:tav>
                                        <p:tav tm="100000">
                                          <p:val>
                                            <p:strVal val="#ppt_x"/>
                                          </p:val>
                                        </p:tav>
                                      </p:tavLst>
                                    </p:anim>
                                    <p:anim calcmode="lin" valueType="num">
                                      <p:cBhvr additive="base">
                                        <p:cTn id="74" dur="5000" fill="hold"/>
                                        <p:tgtEl>
                                          <p:spTgt spid="7">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7" presetClass="entr" presetSubtype="4" fill="hold" grpId="0" nodeType="clickEffect">
                                  <p:stCondLst>
                                    <p:cond delay="0"/>
                                  </p:stCondLst>
                                  <p:childTnLst>
                                    <p:set>
                                      <p:cBhvr>
                                        <p:cTn id="78" dur="1" fill="hold">
                                          <p:stCondLst>
                                            <p:cond delay="0"/>
                                          </p:stCondLst>
                                        </p:cTn>
                                        <p:tgtEl>
                                          <p:spTgt spid="7">
                                            <p:txEl>
                                              <p:pRg st="12" end="12"/>
                                            </p:txEl>
                                          </p:spTgt>
                                        </p:tgtEl>
                                        <p:attrNameLst>
                                          <p:attrName>style.visibility</p:attrName>
                                        </p:attrNameLst>
                                      </p:cBhvr>
                                      <p:to>
                                        <p:strVal val="visible"/>
                                      </p:to>
                                    </p:set>
                                    <p:anim calcmode="lin" valueType="num">
                                      <p:cBhvr additive="base">
                                        <p:cTn id="79" dur="5000" fill="hold"/>
                                        <p:tgtEl>
                                          <p:spTgt spid="7">
                                            <p:txEl>
                                              <p:pRg st="12" end="12"/>
                                            </p:txEl>
                                          </p:spTgt>
                                        </p:tgtEl>
                                        <p:attrNameLst>
                                          <p:attrName>ppt_x</p:attrName>
                                        </p:attrNameLst>
                                      </p:cBhvr>
                                      <p:tavLst>
                                        <p:tav tm="0">
                                          <p:val>
                                            <p:strVal val="#ppt_x"/>
                                          </p:val>
                                        </p:tav>
                                        <p:tav tm="100000">
                                          <p:val>
                                            <p:strVal val="#ppt_x"/>
                                          </p:val>
                                        </p:tav>
                                      </p:tavLst>
                                    </p:anim>
                                    <p:anim calcmode="lin" valueType="num">
                                      <p:cBhvr additive="base">
                                        <p:cTn id="80" dur="5000" fill="hold"/>
                                        <p:tgtEl>
                                          <p:spTgt spid="7">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7" presetClass="entr" presetSubtype="4" fill="hold" grpId="0" nodeType="clickEffect">
                                  <p:stCondLst>
                                    <p:cond delay="0"/>
                                  </p:stCondLst>
                                  <p:childTnLst>
                                    <p:set>
                                      <p:cBhvr>
                                        <p:cTn id="84" dur="1" fill="hold">
                                          <p:stCondLst>
                                            <p:cond delay="0"/>
                                          </p:stCondLst>
                                        </p:cTn>
                                        <p:tgtEl>
                                          <p:spTgt spid="7">
                                            <p:txEl>
                                              <p:pRg st="13" end="13"/>
                                            </p:txEl>
                                          </p:spTgt>
                                        </p:tgtEl>
                                        <p:attrNameLst>
                                          <p:attrName>style.visibility</p:attrName>
                                        </p:attrNameLst>
                                      </p:cBhvr>
                                      <p:to>
                                        <p:strVal val="visible"/>
                                      </p:to>
                                    </p:set>
                                    <p:anim calcmode="lin" valueType="num">
                                      <p:cBhvr additive="base">
                                        <p:cTn id="85" dur="5000" fill="hold"/>
                                        <p:tgtEl>
                                          <p:spTgt spid="7">
                                            <p:txEl>
                                              <p:pRg st="13" end="13"/>
                                            </p:txEl>
                                          </p:spTgt>
                                        </p:tgtEl>
                                        <p:attrNameLst>
                                          <p:attrName>ppt_x</p:attrName>
                                        </p:attrNameLst>
                                      </p:cBhvr>
                                      <p:tavLst>
                                        <p:tav tm="0">
                                          <p:val>
                                            <p:strVal val="#ppt_x"/>
                                          </p:val>
                                        </p:tav>
                                        <p:tav tm="100000">
                                          <p:val>
                                            <p:strVal val="#ppt_x"/>
                                          </p:val>
                                        </p:tav>
                                      </p:tavLst>
                                    </p:anim>
                                    <p:anim calcmode="lin" valueType="num">
                                      <p:cBhvr additive="base">
                                        <p:cTn id="86" dur="5000" fill="hold"/>
                                        <p:tgtEl>
                                          <p:spTgt spid="7">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00042"/>
            <a:ext cx="8186766" cy="1143008"/>
          </a:xfrm>
        </p:spPr>
        <p:txBody>
          <a:bodyPr>
            <a:normAutofit/>
          </a:bodyPr>
          <a:lstStyle/>
          <a:p>
            <a:pPr algn="ctr"/>
            <a:r>
              <a:rPr lang="ru-RU" sz="2800" dirty="0" smtClean="0">
                <a:latin typeface="Times New Roman" pitchFamily="18" charset="0"/>
                <a:cs typeface="Times New Roman" pitchFamily="18" charset="0"/>
              </a:rPr>
              <a:t>Игры и упражнения, </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способствующие развитию восприятия</a:t>
            </a:r>
            <a:endParaRPr lang="ru-RU" sz="2800" dirty="0">
              <a:latin typeface="Times New Roman" pitchFamily="18" charset="0"/>
              <a:cs typeface="Times New Roman" pitchFamily="18" charset="0"/>
            </a:endParaRPr>
          </a:p>
        </p:txBody>
      </p:sp>
      <p:sp>
        <p:nvSpPr>
          <p:cNvPr id="3" name="Содержимое 2"/>
          <p:cNvSpPr>
            <a:spLocks noGrp="1"/>
          </p:cNvSpPr>
          <p:nvPr>
            <p:ph sz="half" idx="1"/>
          </p:nvPr>
        </p:nvSpPr>
        <p:spPr>
          <a:xfrm>
            <a:off x="571472" y="1643050"/>
            <a:ext cx="8001056" cy="4500594"/>
          </a:xfrm>
        </p:spPr>
        <p:txBody>
          <a:bodyPr>
            <a:noAutofit/>
          </a:bodyPr>
          <a:lstStyle/>
          <a:p>
            <a:pPr>
              <a:buFont typeface="Wingdings" pitchFamily="2" charset="2"/>
              <a:buChar char="v"/>
            </a:pPr>
            <a:r>
              <a:rPr lang="ru-RU" sz="1800" i="1" dirty="0" smtClean="0">
                <a:latin typeface="Times New Roman" pitchFamily="18" charset="0"/>
                <a:cs typeface="Times New Roman" pitchFamily="18" charset="0"/>
              </a:rPr>
              <a:t>"Перевертыши" (превратить круг, треугольник, квадрат в любой рисунок). </a:t>
            </a:r>
          </a:p>
          <a:p>
            <a:pPr lvl="0">
              <a:buFont typeface="Wingdings" pitchFamily="2" charset="2"/>
              <a:buChar char="v"/>
            </a:pPr>
            <a:r>
              <a:rPr lang="ru-RU" sz="1800" i="1" dirty="0" smtClean="0">
                <a:latin typeface="Times New Roman" pitchFamily="18" charset="0"/>
                <a:cs typeface="Times New Roman" pitchFamily="18" charset="0"/>
              </a:rPr>
              <a:t>"Как пройти к зайке", "Путешествие по комнате", "Куда пойдешь, что найдешь" (ориентация в пространстве по плану - схеме). </a:t>
            </a:r>
          </a:p>
          <a:p>
            <a:pPr lvl="0">
              <a:buFont typeface="Wingdings" pitchFamily="2" charset="2"/>
              <a:buChar char="v"/>
            </a:pPr>
            <a:r>
              <a:rPr lang="ru-RU" sz="1800" i="1" dirty="0" smtClean="0">
                <a:latin typeface="Times New Roman" pitchFamily="18" charset="0"/>
                <a:cs typeface="Times New Roman" pitchFamily="18" charset="0"/>
              </a:rPr>
              <a:t>"Узнай форму" (узнать в окружающих предметах форму геометрической фигуры). </a:t>
            </a:r>
          </a:p>
          <a:p>
            <a:pPr lvl="0">
              <a:buFont typeface="Wingdings" pitchFamily="2" charset="2"/>
              <a:buChar char="v"/>
            </a:pPr>
            <a:r>
              <a:rPr lang="ru-RU" sz="1800" i="1" dirty="0" smtClean="0">
                <a:latin typeface="Times New Roman" pitchFamily="18" charset="0"/>
                <a:cs typeface="Times New Roman" pitchFamily="18" charset="0"/>
              </a:rPr>
              <a:t>"Найди отличия" (учить находить отличия у похожих предметов). </a:t>
            </a:r>
          </a:p>
          <a:p>
            <a:pPr lvl="0">
              <a:buFont typeface="Wingdings" pitchFamily="2" charset="2"/>
              <a:buChar char="v"/>
            </a:pPr>
            <a:r>
              <a:rPr lang="ru-RU" sz="1800" i="1" dirty="0" smtClean="0">
                <a:latin typeface="Times New Roman" pitchFamily="18" charset="0"/>
                <a:cs typeface="Times New Roman" pitchFamily="18" charset="0"/>
              </a:rPr>
              <a:t>"Построй по росту" (построить предметы, соответственно их высоте). </a:t>
            </a:r>
          </a:p>
          <a:p>
            <a:pPr lvl="0">
              <a:buFont typeface="Wingdings" pitchFamily="2" charset="2"/>
              <a:buChar char="v"/>
            </a:pPr>
            <a:r>
              <a:rPr lang="ru-RU" sz="1800" i="1" dirty="0" smtClean="0">
                <a:latin typeface="Times New Roman" pitchFamily="18" charset="0"/>
                <a:cs typeface="Times New Roman" pitchFamily="18" charset="0"/>
              </a:rPr>
              <a:t>"Сложи картинку" (составить из частей целую картинку). </a:t>
            </a:r>
          </a:p>
          <a:p>
            <a:pPr lvl="0">
              <a:buFont typeface="Wingdings" pitchFamily="2" charset="2"/>
              <a:buChar char="v"/>
            </a:pPr>
            <a:r>
              <a:rPr lang="ru-RU" sz="1800" i="1" dirty="0" smtClean="0">
                <a:latin typeface="Times New Roman" pitchFamily="18" charset="0"/>
                <a:cs typeface="Times New Roman" pitchFamily="18" charset="0"/>
              </a:rPr>
              <a:t>"О чем я говорю?" (взрослый описывает какой-либо предмет; ребенок должен угадать, о каком предмете идет речь). </a:t>
            </a:r>
          </a:p>
          <a:p>
            <a:pPr lvl="0">
              <a:buFont typeface="Wingdings" pitchFamily="2" charset="2"/>
              <a:buChar char="v"/>
            </a:pPr>
            <a:r>
              <a:rPr lang="ru-RU" sz="1800" i="1" dirty="0" smtClean="0">
                <a:latin typeface="Times New Roman" pitchFamily="18" charset="0"/>
                <a:cs typeface="Times New Roman" pitchFamily="18" charset="0"/>
              </a:rPr>
              <a:t>"Какое время года?" (взрослый называет время года, а ребенок называет признаки этого времени года). </a:t>
            </a:r>
          </a:p>
          <a:p>
            <a:pPr lvl="0">
              <a:buFont typeface="Wingdings" pitchFamily="2" charset="2"/>
              <a:buChar char="v"/>
            </a:pPr>
            <a:r>
              <a:rPr lang="ru-RU" sz="1800" i="1" dirty="0" smtClean="0">
                <a:latin typeface="Times New Roman" pitchFamily="18" charset="0"/>
                <a:cs typeface="Times New Roman" pitchFamily="18" charset="0"/>
              </a:rPr>
              <a:t>"Угадай предмет" (взрослый рисует пунктирной линией или точками очертание предмета; ребенок должен узнать предмет). </a:t>
            </a:r>
          </a:p>
          <a:p>
            <a:endParaRPr lang="ru-RU" sz="1600" b="1" i="1" dirty="0" smtClean="0">
              <a:latin typeface="Times New Roman" pitchFamily="18" charset="0"/>
              <a:cs typeface="Times New Roman" pitchFamily="18" charset="0"/>
            </a:endParaRPr>
          </a:p>
          <a:p>
            <a:pPr algn="r">
              <a:buNone/>
            </a:pPr>
            <a:endParaRPr lang="ru-RU" sz="1600" dirty="0"/>
          </a:p>
        </p:txBody>
      </p:sp>
    </p:spTree>
  </p:cSld>
  <p:clrMapOvr>
    <a:masterClrMapping/>
  </p:clrMapOvr>
  <mc:AlternateContent xmlns:mc="http://schemas.openxmlformats.org/markup-compatibility/2006">
    <mc:Choice xmlns:p14="http://schemas.microsoft.com/office/powerpoint/2010/main" Requires="p14">
      <p:transition spd="slow" p14:dur="1400" advTm="7000">
        <p14:ripple/>
      </p:transition>
    </mc:Choice>
    <mc:Fallback>
      <p:transition spd="slow" advTm="7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05473" name="Object 1"/>
          <p:cNvGraphicFramePr>
            <a:graphicFrameLocks noChangeAspect="1"/>
          </p:cNvGraphicFramePr>
          <p:nvPr/>
        </p:nvGraphicFramePr>
        <p:xfrm>
          <a:off x="2357422" y="1500174"/>
          <a:ext cx="4572000" cy="4214818"/>
        </p:xfrm>
        <a:graphic>
          <a:graphicData uri="http://schemas.openxmlformats.org/presentationml/2006/ole">
            <mc:AlternateContent xmlns:mc="http://schemas.openxmlformats.org/markup-compatibility/2006">
              <mc:Choice xmlns:v="urn:schemas-microsoft-com:vml" Requires="v">
                <p:oleObj spid="_x0000_s105476" name="Слайд" r:id="rId4" imgW="4571116" imgH="3428159" progId="PowerPoint.Slide.12">
                  <p:embed/>
                </p:oleObj>
              </mc:Choice>
              <mc:Fallback>
                <p:oleObj name="Слайд" r:id="rId4" imgW="4571116" imgH="3428159" progId="PowerPoint.Slide.12">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7422" y="1500174"/>
                        <a:ext cx="4572000" cy="42148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Заголовок 8"/>
          <p:cNvSpPr txBox="1">
            <a:spLocks noGrp="1"/>
          </p:cNvSpPr>
          <p:nvPr>
            <p:ph type="title"/>
          </p:nvPr>
        </p:nvSpPr>
        <p:spPr>
          <a:xfrm>
            <a:off x="1142976" y="500063"/>
            <a:ext cx="6715172" cy="954107"/>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2800" b="1" i="1" spc="-150" dirty="0">
                <a:ln w="11430"/>
                <a:gradFill>
                  <a:gsLst>
                    <a:gs pos="25000">
                      <a:schemeClr val="accent2">
                        <a:satMod val="155000"/>
                      </a:schemeClr>
                    </a:gs>
                    <a:gs pos="100000">
                      <a:schemeClr val="accent2">
                        <a:shade val="45000"/>
                        <a:satMod val="165000"/>
                      </a:schemeClr>
                    </a:gs>
                  </a:gsLst>
                  <a:lin ang="5400000"/>
                </a:gradFill>
                <a:effectLst/>
                <a:latin typeface="Times New Roman" pitchFamily="18" charset="0"/>
                <a:cs typeface="Times New Roman" pitchFamily="18" charset="0"/>
              </a:rPr>
              <a:t>Развивающая игра</a:t>
            </a:r>
          </a:p>
          <a:p>
            <a:pPr algn="ctr" fontAlgn="auto">
              <a:spcBef>
                <a:spcPts val="0"/>
              </a:spcBef>
              <a:spcAft>
                <a:spcPts val="0"/>
              </a:spcAft>
              <a:defRPr/>
            </a:pPr>
            <a:r>
              <a:rPr lang="ru-RU" sz="2800" b="1" i="1" spc="-150" dirty="0">
                <a:ln w="11430"/>
                <a:gradFill>
                  <a:gsLst>
                    <a:gs pos="25000">
                      <a:schemeClr val="accent2">
                        <a:satMod val="155000"/>
                      </a:schemeClr>
                    </a:gs>
                    <a:gs pos="100000">
                      <a:schemeClr val="accent2">
                        <a:shade val="45000"/>
                        <a:satMod val="165000"/>
                      </a:schemeClr>
                    </a:gs>
                  </a:gsLst>
                  <a:lin ang="5400000"/>
                </a:gradFill>
                <a:effectLst/>
                <a:latin typeface="Times New Roman" pitchFamily="18" charset="0"/>
                <a:cs typeface="Times New Roman" pitchFamily="18" charset="0"/>
              </a:rPr>
              <a:t>«Кто где находится?»</a:t>
            </a:r>
          </a:p>
        </p:txBody>
      </p:sp>
    </p:spTree>
  </p:cSld>
  <p:clrMapOvr>
    <a:masterClrMapping/>
  </p:clrMapOvr>
  <mc:AlternateContent xmlns:mc="http://schemas.openxmlformats.org/markup-compatibility/2006">
    <mc:Choice xmlns:p14="http://schemas.microsoft.com/office/powerpoint/2010/main" Requires="p14">
      <p:transition spd="slow" p14:dur="1400" advTm="7000">
        <p14:ripple/>
      </p:transition>
    </mc:Choice>
    <mc:Fallback>
      <p:transition spd="slow" advTm="7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Безимени-5.jpg"/>
          <p:cNvPicPr/>
          <p:nvPr/>
        </p:nvPicPr>
        <p:blipFill>
          <a:blip r:embed="rId3" cstate="email"/>
          <a:srcRect/>
          <a:stretch>
            <a:fillRect/>
          </a:stretch>
        </p:blipFill>
        <p:spPr bwMode="auto">
          <a:xfrm>
            <a:off x="1285852" y="1357298"/>
            <a:ext cx="6500858" cy="4572032"/>
          </a:xfrm>
          <a:prstGeom prst="rect">
            <a:avLst/>
          </a:prstGeom>
          <a:noFill/>
          <a:ln w="9525">
            <a:noFill/>
            <a:miter lim="800000"/>
            <a:headEnd/>
            <a:tailEnd/>
          </a:ln>
        </p:spPr>
      </p:pic>
      <p:sp>
        <p:nvSpPr>
          <p:cNvPr id="6" name="Заголовок 5"/>
          <p:cNvSpPr>
            <a:spLocks noGrp="1"/>
          </p:cNvSpPr>
          <p:nvPr>
            <p:ph type="title"/>
          </p:nvPr>
        </p:nvSpPr>
        <p:spPr>
          <a:xfrm>
            <a:off x="1428728" y="428604"/>
            <a:ext cx="5929354" cy="785818"/>
          </a:xfrm>
        </p:spPr>
        <p:txBody>
          <a:bodyPr>
            <a:normAutofit/>
          </a:bodyPr>
          <a:lstStyle/>
          <a:p>
            <a:pPr algn="ctr"/>
            <a:r>
              <a:rPr lang="ru-RU" dirty="0" smtClean="0"/>
              <a:t>«Чей контур?»</a:t>
            </a:r>
            <a:endParaRPr lang="ru-RU" dirty="0"/>
          </a:p>
        </p:txBody>
      </p:sp>
    </p:spTree>
  </p:cSld>
  <p:clrMapOvr>
    <a:masterClrMapping/>
  </p:clrMapOvr>
  <mc:AlternateContent xmlns:mc="http://schemas.openxmlformats.org/markup-compatibility/2006">
    <mc:Choice xmlns:p14="http://schemas.microsoft.com/office/powerpoint/2010/main" Requires="p14">
      <p:transition spd="slow" p14:dur="1400" advTm="7000">
        <p14:ripple/>
      </p:transition>
    </mc:Choice>
    <mc:Fallback>
      <p:transition spd="slow" advTm="7000">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Развитие познавательных процессов у дошкольников"/>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Аспект">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Стандартная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714</TotalTime>
  <Words>1430</Words>
  <Application>Microsoft Office PowerPoint</Application>
  <PresentationFormat>Экран (4:3)</PresentationFormat>
  <Paragraphs>188</Paragraphs>
  <Slides>33</Slides>
  <Notes>33</Notes>
  <HiddenSlides>0</HiddenSlides>
  <MMClips>0</MMClips>
  <ScaleCrop>false</ScaleCrop>
  <HeadingPairs>
    <vt:vector size="6" baseType="variant">
      <vt:variant>
        <vt:lpstr>Тема</vt:lpstr>
      </vt:variant>
      <vt:variant>
        <vt:i4>3</vt:i4>
      </vt:variant>
      <vt:variant>
        <vt:lpstr>Внедренные серверы OLE</vt:lpstr>
      </vt:variant>
      <vt:variant>
        <vt:i4>1</vt:i4>
      </vt:variant>
      <vt:variant>
        <vt:lpstr>Заголовки слайдов</vt:lpstr>
      </vt:variant>
      <vt:variant>
        <vt:i4>33</vt:i4>
      </vt:variant>
    </vt:vector>
  </HeadingPairs>
  <TitlesOfParts>
    <vt:vector size="37" baseType="lpstr">
      <vt:lpstr>Аспект</vt:lpstr>
      <vt:lpstr>Поток</vt:lpstr>
      <vt:lpstr>Солнцестояние</vt:lpstr>
      <vt:lpstr>Слайд</vt:lpstr>
      <vt:lpstr>      РАЗВИТИЕ ПОЗНАВАТЕЛЬНЫХ ПРОЦЕССОВ     У ДОШКОЛЬНИКОВ</vt:lpstr>
      <vt:lpstr>Презентация PowerPoint</vt:lpstr>
      <vt:lpstr>Презентация PowerPoint</vt:lpstr>
      <vt:lpstr>       ВОСПРИЯТИЕ </vt:lpstr>
      <vt:lpstr> </vt:lpstr>
      <vt:lpstr>            РЕКОМЕНДАЦИИ ПЕДАГОГАМ И РОДИТЕЛЯМ ПО РАЗВИТИЮ ВОСПРИЯТИЯ</vt:lpstr>
      <vt:lpstr>Игры и упражнения,  способствующие развитию восприятия</vt:lpstr>
      <vt:lpstr>Развивающая игра «Кто где находится?»</vt:lpstr>
      <vt:lpstr>«Чей контур?»</vt:lpstr>
      <vt:lpstr>«Чей контур?»</vt:lpstr>
      <vt:lpstr>                                        </vt:lpstr>
      <vt:lpstr>Презентация PowerPoint</vt:lpstr>
      <vt:lpstr>Игры и упражнения, способствующие развитию внимания</vt:lpstr>
      <vt:lpstr>            Игра «Найди отличия»</vt:lpstr>
      <vt:lpstr>  «Найди двух одинаковых медвежат» </vt:lpstr>
      <vt:lpstr>Презентация PowerPoint</vt:lpstr>
      <vt:lpstr>Презентация PowerPoint</vt:lpstr>
      <vt:lpstr>                                        </vt:lpstr>
      <vt:lpstr>Презентация PowerPoint</vt:lpstr>
      <vt:lpstr>Рекомендации педагогам и родителям для работы с детьми по развитию памяти (данные методы не требуют специальной подготовки, достаточно быть внимательным к детям и иметь время для занятий и игр с ними.):</vt:lpstr>
      <vt:lpstr>Игры и упражнения, способствующие развитию памяти:  </vt:lpstr>
      <vt:lpstr>Презентация PowerPoint</vt:lpstr>
      <vt:lpstr>МЫШЛЕНИЕ -  </vt:lpstr>
      <vt:lpstr> Рекомендации педагогам и родителям для работы с детьми по развитию мышления:  </vt:lpstr>
      <vt:lpstr>Презентация PowerPoint</vt:lpstr>
      <vt:lpstr>Презентация PowerPoint</vt:lpstr>
      <vt:lpstr>«Нелепицы»</vt:lpstr>
      <vt:lpstr>Презентация PowerPoint</vt:lpstr>
      <vt:lpstr>«Чего не хватает?» развитие логического мышления</vt:lpstr>
      <vt:lpstr>  ВООБРАЖЕНИЕ -  психический процесс создания образа предмета путем преобразования реальности</vt:lpstr>
      <vt:lpstr>Презентация PowerPoint</vt:lpstr>
      <vt:lpstr>«На что  это  похоже?»</vt:lpstr>
      <vt:lpstr>  Спасибо за внимание!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Развитие познавательных процессов у дошкольников</dc:title>
  <dc:creator>Пользователь Windows</dc:creator>
  <cp:lastModifiedBy>inna</cp:lastModifiedBy>
  <cp:revision>80</cp:revision>
  <dcterms:created xsi:type="dcterms:W3CDTF">2011-02-09T20:46:05Z</dcterms:created>
  <dcterms:modified xsi:type="dcterms:W3CDTF">2015-04-08T07:58:49Z</dcterms:modified>
</cp:coreProperties>
</file>